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68" r:id="rId7"/>
    <p:sldId id="262" r:id="rId8"/>
    <p:sldId id="263" r:id="rId9"/>
    <p:sldId id="265" r:id="rId10"/>
    <p:sldId id="266" r:id="rId11"/>
    <p:sldId id="264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03225806452"/>
          <c:y val="0.0671378091872791"/>
          <c:w val="0.875930521091812"/>
          <c:h val="0.79328621908127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Sheet1!$A$2:$A$29</c:f>
              <c:strCache>
                <c:ptCount val="25"/>
                <c:pt idx="0">
                  <c:v>2005</c:v>
                </c:pt>
                <c:pt idx="1">
                  <c:v> </c:v>
                </c:pt>
                <c:pt idx="3">
                  <c:v> </c:v>
                </c:pt>
                <c:pt idx="4">
                  <c:v>2006</c:v>
                </c:pt>
                <c:pt idx="5">
                  <c:v> </c:v>
                </c:pt>
                <c:pt idx="8">
                  <c:v>2007</c:v>
                </c:pt>
                <c:pt idx="9">
                  <c:v> </c:v>
                </c:pt>
                <c:pt idx="10">
                  <c:v> 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</c:strCache>
            </c:strRef>
          </c:cat>
          <c:val>
            <c:numRef>
              <c:f>Sheet1!$D$2:$D$27</c:f>
              <c:numCache>
                <c:formatCode>General</c:formatCode>
                <c:ptCount val="26"/>
                <c:pt idx="0">
                  <c:v>1.0</c:v>
                </c:pt>
                <c:pt idx="1">
                  <c:v>1.0</c:v>
                </c:pt>
                <c:pt idx="2">
                  <c:v>2.0</c:v>
                </c:pt>
                <c:pt idx="3">
                  <c:v>2.0</c:v>
                </c:pt>
                <c:pt idx="4">
                  <c:v>2.0</c:v>
                </c:pt>
                <c:pt idx="5">
                  <c:v>4.0</c:v>
                </c:pt>
                <c:pt idx="6">
                  <c:v>5.0</c:v>
                </c:pt>
                <c:pt idx="7">
                  <c:v>10.0</c:v>
                </c:pt>
                <c:pt idx="8">
                  <c:v>16.0</c:v>
                </c:pt>
                <c:pt idx="9">
                  <c:v>42.0</c:v>
                </c:pt>
                <c:pt idx="10">
                  <c:v>86.0</c:v>
                </c:pt>
                <c:pt idx="11">
                  <c:v>99.0</c:v>
                </c:pt>
                <c:pt idx="12">
                  <c:v>134.0</c:v>
                </c:pt>
                <c:pt idx="13">
                  <c:v>166.0</c:v>
                </c:pt>
                <c:pt idx="14">
                  <c:v>197.0</c:v>
                </c:pt>
                <c:pt idx="15">
                  <c:v>249.0</c:v>
                </c:pt>
                <c:pt idx="16">
                  <c:v>307.0</c:v>
                </c:pt>
                <c:pt idx="17">
                  <c:v>367.0</c:v>
                </c:pt>
                <c:pt idx="18">
                  <c:v>427.0</c:v>
                </c:pt>
                <c:pt idx="19">
                  <c:v>478.0</c:v>
                </c:pt>
                <c:pt idx="20">
                  <c:v>546.0</c:v>
                </c:pt>
                <c:pt idx="21">
                  <c:v>609.0</c:v>
                </c:pt>
                <c:pt idx="22">
                  <c:v>701.0</c:v>
                </c:pt>
                <c:pt idx="23">
                  <c:v>790.0</c:v>
                </c:pt>
                <c:pt idx="24">
                  <c:v>861.0</c:v>
                </c:pt>
                <c:pt idx="25">
                  <c:v>951.0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125301752"/>
        <c:axId val="2125111528"/>
      </c:barChart>
      <c:catAx>
        <c:axId val="2125301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2700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125111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25111528"/>
        <c:scaling>
          <c:orientation val="minMax"/>
          <c:max val="1000.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prstDash val="solid"/>
          </a:ln>
          <a:effectLst/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125301752"/>
        <c:crosses val="autoZero"/>
        <c:crossBetween val="between"/>
        <c:majorUnit val="100.0"/>
        <c:minorUnit val="10.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rgbClr val="94C600"/>
          </a:solidFill>
          <a:latin typeface="Arial Unicode MS"/>
          <a:ea typeface="Arial Unicode MS"/>
          <a:cs typeface="Arial Unicode MS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BDA31-C0DD-D145-8FDB-1849D203AE28}" type="datetimeFigureOut">
              <a:rPr lang="en-US" smtClean="0"/>
              <a:t>05/10/2012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0B911-9C91-9A4B-92A1-D9C945C89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4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0B911-9C91-9A4B-92A1-D9C945C891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11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0B911-9C91-9A4B-92A1-D9C945C891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07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0B911-9C91-9A4B-92A1-D9C945C891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7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October 5, 2012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October 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October 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October 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October 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October 5,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October 5,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October 5,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October 5,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October 5, 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October 5,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October 5,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297969"/>
            <a:ext cx="3313355" cy="246694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Ülegenoomsed</a:t>
            </a:r>
            <a:r>
              <a:rPr lang="en-US" dirty="0"/>
              <a:t> </a:t>
            </a:r>
            <a:r>
              <a:rPr lang="en-US" dirty="0" err="1" smtClean="0"/>
              <a:t>assotsiatsiooni-uuringud</a:t>
            </a:r>
            <a:r>
              <a:rPr lang="en-US" dirty="0" smtClean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nende</a:t>
            </a:r>
            <a:r>
              <a:rPr lang="en-US" dirty="0"/>
              <a:t> meta-</a:t>
            </a:r>
            <a:r>
              <a:rPr lang="en-US" dirty="0" err="1"/>
              <a:t>analüüs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928538"/>
            <a:ext cx="3309803" cy="10857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Reedik </a:t>
            </a:r>
            <a:r>
              <a:rPr lang="en-US" dirty="0" err="1" smtClean="0"/>
              <a:t>Mägi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ESSi</a:t>
            </a:r>
            <a:r>
              <a:rPr lang="en-US" dirty="0" smtClean="0"/>
              <a:t> </a:t>
            </a:r>
            <a:r>
              <a:rPr lang="en-US" dirty="0" err="1" smtClean="0"/>
              <a:t>konverents</a:t>
            </a:r>
            <a:endParaRPr lang="en-US" dirty="0" smtClean="0"/>
          </a:p>
          <a:p>
            <a:r>
              <a:rPr lang="en-US" dirty="0" smtClean="0"/>
              <a:t>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97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Leitud</a:t>
            </a:r>
            <a:r>
              <a:rPr lang="en-US" dirty="0" smtClean="0"/>
              <a:t> </a:t>
            </a:r>
            <a:r>
              <a:rPr lang="en-US" dirty="0" err="1" smtClean="0"/>
              <a:t>kandidaatgeenid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35071" y="2170665"/>
            <a:ext cx="7272674" cy="39941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7853" y="6164842"/>
            <a:ext cx="560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SELETAVAD KOKKU UMBES 10% T2D PÄRILIKKUSEST!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09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“Missing” heritability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190183" y="2170664"/>
            <a:ext cx="6878051" cy="40943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4654" y="5938006"/>
            <a:ext cx="820888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chemeClr val="bg1">
                    <a:lumMod val="65000"/>
                  </a:schemeClr>
                </a:solidFill>
              </a:rPr>
              <a:t>Brendan </a:t>
            </a:r>
            <a:r>
              <a:rPr lang="en-US" u="sng" dirty="0" smtClean="0">
                <a:solidFill>
                  <a:schemeClr val="bg1">
                    <a:lumMod val="65000"/>
                  </a:schemeClr>
                </a:solidFill>
              </a:rPr>
              <a:t>Maher.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Personal genomes: The case of the missing heritability 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Nature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456, 18-21 (2008)</a:t>
            </a:r>
          </a:p>
        </p:txBody>
      </p:sp>
    </p:spTree>
    <p:extLst>
      <p:ext uri="{BB962C8B-B14F-4D97-AF65-F5344CB8AC3E}">
        <p14:creationId xmlns:p14="http://schemas.microsoft.com/office/powerpoint/2010/main" val="2099974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Kust</a:t>
            </a:r>
            <a:r>
              <a:rPr lang="en-US" dirty="0" smtClean="0"/>
              <a:t> </a:t>
            </a:r>
            <a:r>
              <a:rPr lang="en-US" dirty="0" err="1" smtClean="0"/>
              <a:t>otsida</a:t>
            </a:r>
            <a:r>
              <a:rPr lang="en-US" dirty="0" smtClean="0"/>
              <a:t> </a:t>
            </a:r>
            <a:r>
              <a:rPr lang="en-US" dirty="0" err="1" smtClean="0"/>
              <a:t>ülejäänud</a:t>
            </a:r>
            <a:r>
              <a:rPr lang="en-US" dirty="0" smtClean="0"/>
              <a:t> </a:t>
            </a:r>
            <a:r>
              <a:rPr lang="en-US" dirty="0" err="1" smtClean="0"/>
              <a:t>diabeedi</a:t>
            </a:r>
            <a:r>
              <a:rPr lang="en-US" dirty="0" smtClean="0"/>
              <a:t> </a:t>
            </a:r>
            <a:r>
              <a:rPr lang="en-US" dirty="0" err="1" smtClean="0"/>
              <a:t>pärilikkust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Harvade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struktuursete</a:t>
            </a:r>
            <a:r>
              <a:rPr lang="en-US" dirty="0" smtClean="0"/>
              <a:t> </a:t>
            </a:r>
            <a:r>
              <a:rPr lang="en-US" dirty="0" err="1" smtClean="0"/>
              <a:t>variantide</a:t>
            </a:r>
            <a:r>
              <a:rPr lang="en-US" dirty="0" smtClean="0"/>
              <a:t> </a:t>
            </a:r>
            <a:r>
              <a:rPr lang="en-US" dirty="0" err="1" smtClean="0"/>
              <a:t>analüüs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Täpsem</a:t>
            </a:r>
            <a:r>
              <a:rPr lang="en-US" dirty="0" smtClean="0"/>
              <a:t> </a:t>
            </a:r>
            <a:r>
              <a:rPr lang="en-US" dirty="0" err="1"/>
              <a:t>fenotüüpide</a:t>
            </a:r>
            <a:r>
              <a:rPr lang="en-US" dirty="0"/>
              <a:t> </a:t>
            </a:r>
            <a:r>
              <a:rPr lang="en-US" dirty="0" err="1" smtClean="0"/>
              <a:t>defineerimine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GxG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GxE</a:t>
            </a:r>
            <a:r>
              <a:rPr lang="en-US" dirty="0" smtClean="0"/>
              <a:t> </a:t>
            </a:r>
            <a:r>
              <a:rPr lang="en-US" dirty="0" err="1" smtClean="0"/>
              <a:t>interaktsioonid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Struktrueeritud</a:t>
            </a:r>
            <a:r>
              <a:rPr lang="en-US" dirty="0" smtClean="0"/>
              <a:t> meta-</a:t>
            </a:r>
            <a:r>
              <a:rPr lang="en-US" dirty="0" err="1" smtClean="0"/>
              <a:t>analüüs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687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Harvade</a:t>
            </a:r>
            <a:r>
              <a:rPr lang="en-US" dirty="0" smtClean="0"/>
              <a:t> </a:t>
            </a:r>
            <a:r>
              <a:rPr lang="en-US" dirty="0" err="1" smtClean="0"/>
              <a:t>variantide</a:t>
            </a:r>
            <a:r>
              <a:rPr lang="en-US" dirty="0" smtClean="0"/>
              <a:t> </a:t>
            </a:r>
            <a:r>
              <a:rPr lang="en-US" dirty="0" err="1" smtClean="0"/>
              <a:t>analüüs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608" y="2187438"/>
            <a:ext cx="8182782" cy="3540175"/>
          </a:xfrm>
        </p:spPr>
        <p:txBody>
          <a:bodyPr/>
          <a:lstStyle/>
          <a:p>
            <a:r>
              <a:rPr lang="en-US" dirty="0" smtClean="0"/>
              <a:t>ENGAGE </a:t>
            </a:r>
            <a:r>
              <a:rPr lang="en-US" dirty="0" err="1" smtClean="0"/>
              <a:t>konsortsiumi</a:t>
            </a:r>
            <a:r>
              <a:rPr lang="en-US" dirty="0" smtClean="0"/>
              <a:t> </a:t>
            </a:r>
            <a:r>
              <a:rPr lang="en-US" dirty="0" err="1" smtClean="0"/>
              <a:t>raames</a:t>
            </a:r>
            <a:r>
              <a:rPr lang="en-US" dirty="0" smtClean="0"/>
              <a:t> </a:t>
            </a:r>
            <a:r>
              <a:rPr lang="en-US" dirty="0" err="1" smtClean="0"/>
              <a:t>uurime</a:t>
            </a:r>
            <a:r>
              <a:rPr lang="en-US" dirty="0" smtClean="0"/>
              <a:t> </a:t>
            </a:r>
            <a:r>
              <a:rPr lang="en-US" dirty="0" err="1" smtClean="0"/>
              <a:t>madala</a:t>
            </a:r>
            <a:r>
              <a:rPr lang="en-US" dirty="0" smtClean="0"/>
              <a:t> </a:t>
            </a:r>
            <a:r>
              <a:rPr lang="en-US" dirty="0" err="1" smtClean="0"/>
              <a:t>alleelisagedusega</a:t>
            </a:r>
            <a:r>
              <a:rPr lang="en-US" dirty="0" smtClean="0"/>
              <a:t> </a:t>
            </a:r>
            <a:r>
              <a:rPr lang="en-US" dirty="0" err="1" smtClean="0"/>
              <a:t>variantide</a:t>
            </a:r>
            <a:r>
              <a:rPr lang="en-US" dirty="0" smtClean="0"/>
              <a:t> </a:t>
            </a:r>
            <a:r>
              <a:rPr lang="en-US" dirty="0" err="1" smtClean="0"/>
              <a:t>mõju</a:t>
            </a:r>
            <a:r>
              <a:rPr lang="en-US" dirty="0" smtClean="0"/>
              <a:t> 8 </a:t>
            </a:r>
            <a:r>
              <a:rPr lang="en-US" dirty="0" err="1" smtClean="0"/>
              <a:t>tunnusele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150100" y="3496809"/>
            <a:ext cx="0" cy="25105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50100" y="3433977"/>
            <a:ext cx="256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	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50100" y="4141080"/>
            <a:ext cx="256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	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50100" y="4852208"/>
            <a:ext cx="256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	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50100" y="5588468"/>
            <a:ext cx="256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	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31798" y="3050108"/>
            <a:ext cx="2728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Mutation load	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98500" y="3496809"/>
            <a:ext cx="791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Ind.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8500" y="4172567"/>
            <a:ext cx="791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Ind.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8500" y="4907683"/>
            <a:ext cx="791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Ind. 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8500" y="5566304"/>
            <a:ext cx="791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Ind. 4</a:t>
            </a:r>
          </a:p>
        </p:txBody>
      </p:sp>
      <p:pic>
        <p:nvPicPr>
          <p:cNvPr id="15" name="Picture 14" descr="Screen shot 2011-09-14 at 01.06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7" y="3358594"/>
            <a:ext cx="5372100" cy="2794000"/>
          </a:xfrm>
          <a:prstGeom prst="rect">
            <a:avLst/>
          </a:prstGeom>
        </p:spPr>
      </p:pic>
      <p:pic>
        <p:nvPicPr>
          <p:cNvPr id="16" name="Picture 15" descr="Screen shot 2011-10-18 at 20.48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50" y="3449526"/>
            <a:ext cx="241300" cy="508000"/>
          </a:xfrm>
          <a:prstGeom prst="rect">
            <a:avLst/>
          </a:prstGeom>
        </p:spPr>
      </p:pic>
      <p:pic>
        <p:nvPicPr>
          <p:cNvPr id="17" name="Picture 16" descr="Screen shot 2011-10-18 at 20.48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150" y="3452564"/>
            <a:ext cx="241300" cy="508000"/>
          </a:xfrm>
          <a:prstGeom prst="rect">
            <a:avLst/>
          </a:prstGeom>
        </p:spPr>
      </p:pic>
      <p:pic>
        <p:nvPicPr>
          <p:cNvPr id="18" name="Picture 17" descr="Screen shot 2011-10-18 at 20.48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50" y="3452564"/>
            <a:ext cx="241300" cy="508000"/>
          </a:xfrm>
          <a:prstGeom prst="rect">
            <a:avLst/>
          </a:prstGeom>
        </p:spPr>
      </p:pic>
      <p:pic>
        <p:nvPicPr>
          <p:cNvPr id="19" name="Picture 18" descr="Screen shot 2011-10-18 at 20.48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3452564"/>
            <a:ext cx="241300" cy="508000"/>
          </a:xfrm>
          <a:prstGeom prst="rect">
            <a:avLst/>
          </a:prstGeom>
        </p:spPr>
      </p:pic>
      <p:pic>
        <p:nvPicPr>
          <p:cNvPr id="20" name="Picture 19" descr="Screen shot 2011-10-18 at 20.48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650" y="3449526"/>
            <a:ext cx="241300" cy="508000"/>
          </a:xfrm>
          <a:prstGeom prst="rect">
            <a:avLst/>
          </a:prstGeom>
        </p:spPr>
      </p:pic>
      <p:pic>
        <p:nvPicPr>
          <p:cNvPr id="21" name="Picture 20" descr="Screen shot 2011-10-18 at 20.48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350" y="4172341"/>
            <a:ext cx="241300" cy="508000"/>
          </a:xfrm>
          <a:prstGeom prst="rect">
            <a:avLst/>
          </a:prstGeom>
        </p:spPr>
      </p:pic>
      <p:pic>
        <p:nvPicPr>
          <p:cNvPr id="22" name="Picture 21" descr="Screen shot 2011-10-18 at 20.48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150" y="4845441"/>
            <a:ext cx="241300" cy="508000"/>
          </a:xfrm>
          <a:prstGeom prst="rect">
            <a:avLst/>
          </a:prstGeom>
        </p:spPr>
      </p:pic>
      <p:pic>
        <p:nvPicPr>
          <p:cNvPr id="23" name="Picture 22" descr="Screen shot 2011-10-18 at 20.48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50" y="4172341"/>
            <a:ext cx="241300" cy="508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932228" y="6152594"/>
            <a:ext cx="1777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Andrew Morris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13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Täpsem</a:t>
            </a:r>
            <a:r>
              <a:rPr lang="en-US" dirty="0" smtClean="0"/>
              <a:t> </a:t>
            </a:r>
            <a:r>
              <a:rPr lang="en-US" dirty="0" err="1" smtClean="0"/>
              <a:t>fenotüüpide</a:t>
            </a:r>
            <a:r>
              <a:rPr lang="en-US" dirty="0" smtClean="0"/>
              <a:t> </a:t>
            </a:r>
            <a:r>
              <a:rPr lang="en-US" dirty="0" err="1" smtClean="0"/>
              <a:t>defineerimine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BMI, T2D </a:t>
            </a:r>
            <a:r>
              <a:rPr lang="en-US" dirty="0" err="1" smtClean="0"/>
              <a:t>jne</a:t>
            </a:r>
            <a:r>
              <a:rPr lang="en-US" dirty="0" smtClean="0"/>
              <a:t> on </a:t>
            </a:r>
            <a:r>
              <a:rPr lang="en-US" dirty="0" err="1" smtClean="0"/>
              <a:t>kunstlikult</a:t>
            </a:r>
            <a:r>
              <a:rPr lang="en-US" dirty="0" smtClean="0"/>
              <a:t> </a:t>
            </a:r>
            <a:r>
              <a:rPr lang="en-US" dirty="0" err="1" smtClean="0"/>
              <a:t>tekitatud</a:t>
            </a:r>
            <a:r>
              <a:rPr lang="en-US" dirty="0" smtClean="0"/>
              <a:t> </a:t>
            </a:r>
            <a:r>
              <a:rPr lang="en-US" dirty="0" err="1" smtClean="0"/>
              <a:t>fenotüübid</a:t>
            </a:r>
            <a:endParaRPr lang="en-US" dirty="0" smtClean="0"/>
          </a:p>
          <a:p>
            <a:r>
              <a:rPr lang="en-US" dirty="0" err="1" smtClean="0"/>
              <a:t>Tihti</a:t>
            </a:r>
            <a:r>
              <a:rPr lang="en-US" dirty="0" smtClean="0"/>
              <a:t> </a:t>
            </a:r>
            <a:r>
              <a:rPr lang="en-US" dirty="0" err="1" smtClean="0"/>
              <a:t>omab</a:t>
            </a:r>
            <a:r>
              <a:rPr lang="en-US" dirty="0" smtClean="0"/>
              <a:t> </a:t>
            </a:r>
            <a:r>
              <a:rPr lang="en-US" dirty="0" err="1" smtClean="0"/>
              <a:t>üks</a:t>
            </a:r>
            <a:r>
              <a:rPr lang="en-US" dirty="0" smtClean="0"/>
              <a:t> </a:t>
            </a:r>
            <a:r>
              <a:rPr lang="en-US" dirty="0" err="1" smtClean="0"/>
              <a:t>geenivariant</a:t>
            </a:r>
            <a:r>
              <a:rPr lang="en-US" dirty="0" smtClean="0"/>
              <a:t> </a:t>
            </a:r>
            <a:r>
              <a:rPr lang="en-US" dirty="0" err="1" smtClean="0"/>
              <a:t>mõju</a:t>
            </a:r>
            <a:r>
              <a:rPr lang="en-US" dirty="0" smtClean="0"/>
              <a:t> </a:t>
            </a:r>
            <a:r>
              <a:rPr lang="en-US" dirty="0" err="1" smtClean="0"/>
              <a:t>mitmele</a:t>
            </a:r>
            <a:r>
              <a:rPr lang="en-US" dirty="0" smtClean="0"/>
              <a:t> </a:t>
            </a:r>
            <a:r>
              <a:rPr lang="en-US" dirty="0" err="1" smtClean="0"/>
              <a:t>tunnusele</a:t>
            </a:r>
            <a:r>
              <a:rPr lang="en-US" dirty="0" smtClean="0"/>
              <a:t> (</a:t>
            </a:r>
            <a:r>
              <a:rPr lang="en-US" dirty="0" err="1" smtClean="0"/>
              <a:t>pleiotroopia</a:t>
            </a:r>
            <a:r>
              <a:rPr lang="en-US" dirty="0" smtClean="0"/>
              <a:t>)</a:t>
            </a:r>
          </a:p>
          <a:p>
            <a:pPr marL="365760" lvl="1" indent="0" algn="ctr">
              <a:buNone/>
            </a:pPr>
            <a:r>
              <a:rPr lang="en-US" dirty="0" smtClean="0"/>
              <a:t>FTO~BMI+T2D+…?</a:t>
            </a:r>
          </a:p>
          <a:p>
            <a:pPr marL="365760" lvl="1" indent="0" algn="ctr">
              <a:buNone/>
            </a:pPr>
            <a:endParaRPr lang="en-US" dirty="0" smtClean="0"/>
          </a:p>
          <a:p>
            <a:pPr marL="365760" lvl="1" indent="0">
              <a:buNone/>
            </a:pPr>
            <a:r>
              <a:rPr lang="en-US" dirty="0" err="1" smtClean="0"/>
              <a:t>Pleiotroopia</a:t>
            </a:r>
            <a:r>
              <a:rPr lang="en-US" dirty="0" smtClean="0"/>
              <a:t> </a:t>
            </a:r>
            <a:r>
              <a:rPr lang="en-US" dirty="0" err="1" smtClean="0"/>
              <a:t>projekt</a:t>
            </a:r>
            <a:r>
              <a:rPr lang="en-US" dirty="0" smtClean="0"/>
              <a:t>, </a:t>
            </a:r>
            <a:r>
              <a:rPr lang="en-US" dirty="0" err="1" smtClean="0"/>
              <a:t>kus</a:t>
            </a:r>
            <a:r>
              <a:rPr lang="en-US" dirty="0" smtClean="0"/>
              <a:t> </a:t>
            </a:r>
            <a:r>
              <a:rPr lang="en-US" dirty="0" err="1" smtClean="0"/>
              <a:t>leiame</a:t>
            </a:r>
            <a:r>
              <a:rPr lang="en-US" dirty="0" smtClean="0"/>
              <a:t> </a:t>
            </a:r>
            <a:r>
              <a:rPr lang="en-US" dirty="0" err="1" smtClean="0"/>
              <a:t>parima</a:t>
            </a:r>
            <a:r>
              <a:rPr lang="en-US" dirty="0" smtClean="0"/>
              <a:t> </a:t>
            </a:r>
            <a:r>
              <a:rPr lang="en-US" dirty="0" err="1" smtClean="0"/>
              <a:t>mudeli</a:t>
            </a:r>
            <a:r>
              <a:rPr lang="en-US" dirty="0" smtClean="0"/>
              <a:t> </a:t>
            </a:r>
            <a:r>
              <a:rPr lang="en-US" dirty="0" err="1" smtClean="0"/>
              <a:t>iga</a:t>
            </a:r>
            <a:r>
              <a:rPr lang="en-US" dirty="0" smtClean="0"/>
              <a:t> </a:t>
            </a:r>
            <a:r>
              <a:rPr lang="en-US" dirty="0" err="1" smtClean="0"/>
              <a:t>lookuse</a:t>
            </a:r>
            <a:r>
              <a:rPr lang="en-US" dirty="0" smtClean="0"/>
              <a:t> </a:t>
            </a:r>
            <a:r>
              <a:rPr lang="en-US" dirty="0" err="1" smtClean="0"/>
              <a:t>jaoks</a:t>
            </a:r>
            <a:r>
              <a:rPr lang="en-US" dirty="0" smtClean="0"/>
              <a:t> BIC </a:t>
            </a:r>
            <a:r>
              <a:rPr lang="en-US" dirty="0" err="1" smtClean="0"/>
              <a:t>skoori</a:t>
            </a:r>
            <a:r>
              <a:rPr lang="en-US" dirty="0" smtClean="0"/>
              <a:t> </a:t>
            </a:r>
            <a:r>
              <a:rPr lang="en-US" dirty="0" err="1" smtClean="0"/>
              <a:t>põhjal</a:t>
            </a:r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r>
              <a:rPr lang="en-US" dirty="0" smtClean="0"/>
              <a:t>Meta </a:t>
            </a:r>
            <a:r>
              <a:rPr lang="en-US" dirty="0" err="1" smtClean="0"/>
              <a:t>analüüs</a:t>
            </a:r>
            <a:r>
              <a:rPr lang="en-US" dirty="0"/>
              <a:t>?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21601" y="6087395"/>
            <a:ext cx="5404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Inga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Prokopenko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, Andrew Morris, Krista Fischer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2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GxE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GxG</a:t>
            </a:r>
            <a:r>
              <a:rPr lang="en-US" dirty="0" smtClean="0"/>
              <a:t> </a:t>
            </a:r>
            <a:r>
              <a:rPr lang="en-US" dirty="0" err="1" smtClean="0"/>
              <a:t>interaktsioonid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2641600"/>
            <a:ext cx="25400" cy="3327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371600" y="5969000"/>
            <a:ext cx="5207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114800" y="3581400"/>
            <a:ext cx="4826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0" y="2997200"/>
            <a:ext cx="4826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55800" y="4559300"/>
            <a:ext cx="4826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55800" y="3962400"/>
            <a:ext cx="4826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14800" y="4749800"/>
            <a:ext cx="4826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0" y="5130800"/>
            <a:ext cx="4826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66000" y="3771900"/>
            <a:ext cx="13208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Active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366000" y="4368800"/>
            <a:ext cx="13208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Inactive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-1" y="5941367"/>
            <a:ext cx="8518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2400" dirty="0" smtClean="0"/>
              <a:t>FTO: 	AA	</a:t>
            </a:r>
            <a:r>
              <a:rPr lang="en-US" sz="2400" dirty="0"/>
              <a:t> </a:t>
            </a:r>
            <a:r>
              <a:rPr lang="en-US" sz="2400" dirty="0" smtClean="0"/>
              <a:t>               AT</a:t>
            </a:r>
            <a:r>
              <a:rPr lang="en-US" sz="2400" dirty="0"/>
              <a:t> </a:t>
            </a:r>
            <a:r>
              <a:rPr lang="en-US" sz="2400" dirty="0" smtClean="0"/>
              <a:t>                    TT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18811" y="3860511"/>
            <a:ext cx="8887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BMI</a:t>
            </a:r>
            <a:endParaRPr lang="en-US" sz="32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397000" y="3708506"/>
            <a:ext cx="5537200" cy="2006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676400" y="2997200"/>
            <a:ext cx="5257800" cy="1943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661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Tunnuse</a:t>
            </a:r>
            <a:r>
              <a:rPr lang="en-US" dirty="0" smtClean="0"/>
              <a:t> </a:t>
            </a:r>
            <a:r>
              <a:rPr lang="en-US" dirty="0" err="1" smtClean="0"/>
              <a:t>keskmise</a:t>
            </a:r>
            <a:r>
              <a:rPr lang="en-US" dirty="0" smtClean="0"/>
              <a:t> </a:t>
            </a:r>
            <a:r>
              <a:rPr lang="en-US" dirty="0" err="1" smtClean="0"/>
              <a:t>asemel</a:t>
            </a:r>
            <a:r>
              <a:rPr lang="en-US" dirty="0" smtClean="0"/>
              <a:t> </a:t>
            </a:r>
            <a:r>
              <a:rPr lang="en-US" dirty="0" err="1" smtClean="0"/>
              <a:t>selle</a:t>
            </a:r>
            <a:r>
              <a:rPr lang="en-US" dirty="0" smtClean="0"/>
              <a:t> </a:t>
            </a:r>
            <a:r>
              <a:rPr lang="en-US" dirty="0" err="1" smtClean="0"/>
              <a:t>varieeruvuse</a:t>
            </a:r>
            <a:r>
              <a:rPr lang="en-US" dirty="0" smtClean="0"/>
              <a:t> </a:t>
            </a:r>
            <a:r>
              <a:rPr lang="en-US" dirty="0" err="1" smtClean="0"/>
              <a:t>uurimine</a:t>
            </a:r>
            <a:endParaRPr lang="en-US" dirty="0"/>
          </a:p>
        </p:txBody>
      </p:sp>
      <p:pic>
        <p:nvPicPr>
          <p:cNvPr id="4" name="Picture 3" descr="Screen Shot 2012-09-26 at 11.49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46" y="2447350"/>
            <a:ext cx="7850205" cy="387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42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Fenotüübi</a:t>
            </a:r>
            <a:r>
              <a:rPr lang="en-US" dirty="0" smtClean="0"/>
              <a:t> </a:t>
            </a:r>
            <a:r>
              <a:rPr lang="en-US" dirty="0" err="1" smtClean="0"/>
              <a:t>heterogeensuse</a:t>
            </a:r>
            <a:r>
              <a:rPr lang="en-US" dirty="0" smtClean="0"/>
              <a:t> </a:t>
            </a:r>
            <a:r>
              <a:rPr lang="en-US" dirty="0" err="1" smtClean="0"/>
              <a:t>projekt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Levene’s</a:t>
            </a:r>
            <a:r>
              <a:rPr lang="en-US" dirty="0" smtClean="0"/>
              <a:t> test</a:t>
            </a:r>
          </a:p>
          <a:p>
            <a:endParaRPr lang="en-US" dirty="0"/>
          </a:p>
          <a:p>
            <a:r>
              <a:rPr lang="en-US" dirty="0" err="1" smtClean="0"/>
              <a:t>Kuidas</a:t>
            </a:r>
            <a:r>
              <a:rPr lang="en-US" dirty="0" smtClean="0"/>
              <a:t> meta-</a:t>
            </a:r>
            <a:r>
              <a:rPr lang="en-US" dirty="0" err="1" smtClean="0"/>
              <a:t>analüüsida</a:t>
            </a:r>
            <a:r>
              <a:rPr lang="en-US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89985" y="6087395"/>
            <a:ext cx="3286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Paul Franks, Guillaume Pare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4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Struktueeritud</a:t>
            </a:r>
            <a:r>
              <a:rPr lang="en-US" dirty="0" smtClean="0"/>
              <a:t> meta-</a:t>
            </a:r>
            <a:r>
              <a:rPr lang="en-US" dirty="0" err="1" smtClean="0"/>
              <a:t>analüüs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Väga</a:t>
            </a:r>
            <a:r>
              <a:rPr lang="en-US" dirty="0" smtClean="0"/>
              <a:t> </a:t>
            </a:r>
            <a:r>
              <a:rPr lang="en-US" dirty="0" err="1" smtClean="0"/>
              <a:t>suured</a:t>
            </a:r>
            <a:r>
              <a:rPr lang="en-US" dirty="0" smtClean="0"/>
              <a:t> meta-</a:t>
            </a:r>
            <a:r>
              <a:rPr lang="en-US" dirty="0" err="1" smtClean="0"/>
              <a:t>analüüsid</a:t>
            </a:r>
            <a:r>
              <a:rPr lang="en-US" dirty="0" smtClean="0"/>
              <a:t> </a:t>
            </a:r>
            <a:r>
              <a:rPr lang="en-US" dirty="0" err="1" smtClean="0"/>
              <a:t>kasutavad</a:t>
            </a:r>
            <a:r>
              <a:rPr lang="en-US" dirty="0" smtClean="0"/>
              <a:t> </a:t>
            </a:r>
            <a:r>
              <a:rPr lang="en-US" dirty="0" err="1" smtClean="0"/>
              <a:t>andmeid</a:t>
            </a:r>
            <a:r>
              <a:rPr lang="en-US" dirty="0" smtClean="0"/>
              <a:t> </a:t>
            </a:r>
            <a:r>
              <a:rPr lang="en-US" dirty="0" err="1" smtClean="0"/>
              <a:t>üle</a:t>
            </a:r>
            <a:r>
              <a:rPr lang="en-US" dirty="0" smtClean="0"/>
              <a:t> </a:t>
            </a:r>
            <a:r>
              <a:rPr lang="en-US" dirty="0" err="1" smtClean="0"/>
              <a:t>Euroopa</a:t>
            </a:r>
            <a:r>
              <a:rPr lang="en-US" dirty="0" smtClean="0"/>
              <a:t> </a:t>
            </a: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maailma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Kohortide</a:t>
            </a:r>
            <a:r>
              <a:rPr lang="en-US" dirty="0" smtClean="0"/>
              <a:t> </a:t>
            </a:r>
            <a:r>
              <a:rPr lang="en-US" dirty="0" err="1" smtClean="0"/>
              <a:t>analüüsil</a:t>
            </a:r>
            <a:r>
              <a:rPr lang="en-US" dirty="0" smtClean="0"/>
              <a:t> </a:t>
            </a:r>
            <a:r>
              <a:rPr lang="en-US" dirty="0" err="1" smtClean="0"/>
              <a:t>võtta</a:t>
            </a:r>
            <a:r>
              <a:rPr lang="en-US" dirty="0" smtClean="0"/>
              <a:t> </a:t>
            </a:r>
            <a:r>
              <a:rPr lang="en-US" dirty="0" err="1" smtClean="0"/>
              <a:t>arvesse</a:t>
            </a:r>
            <a:r>
              <a:rPr lang="en-US" dirty="0" smtClean="0"/>
              <a:t> </a:t>
            </a:r>
            <a:r>
              <a:rPr lang="en-US" dirty="0" err="1" smtClean="0"/>
              <a:t>nende</a:t>
            </a:r>
            <a:r>
              <a:rPr lang="en-US" dirty="0" smtClean="0"/>
              <a:t> </a:t>
            </a:r>
            <a:r>
              <a:rPr lang="en-US" dirty="0" err="1" smtClean="0"/>
              <a:t>omavahelised</a:t>
            </a:r>
            <a:r>
              <a:rPr lang="en-US" dirty="0" smtClean="0"/>
              <a:t> </a:t>
            </a:r>
            <a:r>
              <a:rPr lang="en-US" dirty="0" err="1" smtClean="0"/>
              <a:t>distantsid</a:t>
            </a:r>
            <a:r>
              <a:rPr lang="en-US" dirty="0" smtClean="0"/>
              <a:t>? Ida-</a:t>
            </a:r>
            <a:r>
              <a:rPr lang="en-US" dirty="0" err="1" smtClean="0"/>
              <a:t>lääne</a:t>
            </a:r>
            <a:r>
              <a:rPr lang="en-US" dirty="0" smtClean="0"/>
              <a:t>, </a:t>
            </a:r>
            <a:r>
              <a:rPr lang="en-US" dirty="0" err="1" smtClean="0"/>
              <a:t>põhja-lõuna</a:t>
            </a:r>
            <a:r>
              <a:rPr lang="en-US" dirty="0" smtClean="0"/>
              <a:t> </a:t>
            </a:r>
            <a:r>
              <a:rPr lang="en-US" dirty="0" err="1" smtClean="0"/>
              <a:t>suunalised</a:t>
            </a:r>
            <a:r>
              <a:rPr lang="en-US" dirty="0" smtClean="0"/>
              <a:t> </a:t>
            </a:r>
            <a:r>
              <a:rPr lang="en-US" dirty="0" err="1" smtClean="0"/>
              <a:t>erinevused</a:t>
            </a:r>
            <a:endParaRPr lang="en-US" dirty="0" smtClean="0"/>
          </a:p>
          <a:p>
            <a:pPr lvl="1"/>
            <a:r>
              <a:rPr lang="en-US" dirty="0" err="1" smtClean="0"/>
              <a:t>Kogutud</a:t>
            </a:r>
            <a:r>
              <a:rPr lang="en-US" dirty="0" smtClean="0"/>
              <a:t> </a:t>
            </a:r>
            <a:r>
              <a:rPr lang="en-US" dirty="0" err="1" smtClean="0"/>
              <a:t>indiviidide</a:t>
            </a:r>
            <a:r>
              <a:rPr lang="en-US" dirty="0" smtClean="0"/>
              <a:t> </a:t>
            </a:r>
            <a:r>
              <a:rPr lang="en-US" dirty="0" err="1" smtClean="0"/>
              <a:t>keskmine</a:t>
            </a:r>
            <a:r>
              <a:rPr lang="en-US" dirty="0" smtClean="0"/>
              <a:t> </a:t>
            </a:r>
            <a:r>
              <a:rPr lang="en-US" dirty="0" err="1" smtClean="0"/>
              <a:t>vanus</a:t>
            </a:r>
            <a:r>
              <a:rPr lang="en-US" dirty="0" smtClean="0"/>
              <a:t>, BMI </a:t>
            </a:r>
            <a:r>
              <a:rPr lang="en-US" dirty="0" err="1" smtClean="0"/>
              <a:t>jne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46219" y="6087395"/>
            <a:ext cx="2829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Märt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Möls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, Krista Fischer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47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Kokkuvõte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08162"/>
            <a:ext cx="6777317" cy="3508977"/>
          </a:xfrm>
        </p:spPr>
        <p:txBody>
          <a:bodyPr/>
          <a:lstStyle/>
          <a:p>
            <a:r>
              <a:rPr lang="en-US" dirty="0" err="1" smtClean="0"/>
              <a:t>Assotsiatsiooniuuringud</a:t>
            </a:r>
            <a:r>
              <a:rPr lang="en-US" dirty="0" smtClean="0"/>
              <a:t> on </a:t>
            </a:r>
            <a:r>
              <a:rPr lang="en-US" dirty="0" err="1" smtClean="0"/>
              <a:t>olnud</a:t>
            </a:r>
            <a:r>
              <a:rPr lang="en-US" dirty="0" smtClean="0"/>
              <a:t> </a:t>
            </a:r>
            <a:r>
              <a:rPr lang="en-US" dirty="0" err="1" smtClean="0"/>
              <a:t>edukad</a:t>
            </a:r>
            <a:r>
              <a:rPr lang="en-US" dirty="0" smtClean="0"/>
              <a:t> </a:t>
            </a:r>
            <a:r>
              <a:rPr lang="en-US" dirty="0" err="1" smtClean="0"/>
              <a:t>haigustega</a:t>
            </a:r>
            <a:r>
              <a:rPr lang="en-US" dirty="0" smtClean="0"/>
              <a:t> </a:t>
            </a:r>
            <a:r>
              <a:rPr lang="en-US" dirty="0" err="1" smtClean="0"/>
              <a:t>seotud</a:t>
            </a:r>
            <a:r>
              <a:rPr lang="en-US" dirty="0" smtClean="0"/>
              <a:t> </a:t>
            </a:r>
            <a:r>
              <a:rPr lang="en-US" dirty="0" err="1" smtClean="0"/>
              <a:t>geneetiliste</a:t>
            </a:r>
            <a:r>
              <a:rPr lang="en-US" dirty="0" smtClean="0"/>
              <a:t> </a:t>
            </a:r>
            <a:r>
              <a:rPr lang="en-US" dirty="0" err="1" smtClean="0"/>
              <a:t>lookuste</a:t>
            </a:r>
            <a:r>
              <a:rPr lang="en-US" dirty="0" smtClean="0"/>
              <a:t> </a:t>
            </a:r>
            <a:r>
              <a:rPr lang="en-US" dirty="0" err="1" smtClean="0"/>
              <a:t>leidmisel</a:t>
            </a:r>
            <a:endParaRPr lang="en-US" dirty="0" smtClean="0"/>
          </a:p>
          <a:p>
            <a:r>
              <a:rPr lang="en-US" dirty="0" err="1" smtClean="0"/>
              <a:t>Suur</a:t>
            </a:r>
            <a:r>
              <a:rPr lang="en-US" dirty="0" smtClean="0"/>
              <a:t> </a:t>
            </a:r>
            <a:r>
              <a:rPr lang="en-US" dirty="0" err="1" smtClean="0"/>
              <a:t>osa</a:t>
            </a:r>
            <a:r>
              <a:rPr lang="en-US" dirty="0" smtClean="0"/>
              <a:t> </a:t>
            </a:r>
            <a:r>
              <a:rPr lang="en-US" dirty="0" err="1" smtClean="0"/>
              <a:t>haigusi</a:t>
            </a:r>
            <a:r>
              <a:rPr lang="en-US" dirty="0" smtClean="0"/>
              <a:t> </a:t>
            </a:r>
            <a:r>
              <a:rPr lang="en-US" dirty="0" err="1" smtClean="0"/>
              <a:t>põhjustavat</a:t>
            </a:r>
            <a:r>
              <a:rPr lang="en-US" dirty="0" smtClean="0"/>
              <a:t> </a:t>
            </a:r>
            <a:r>
              <a:rPr lang="en-US" dirty="0" err="1" smtClean="0"/>
              <a:t>pärilikku</a:t>
            </a:r>
            <a:r>
              <a:rPr lang="en-US" dirty="0" smtClean="0"/>
              <a:t> </a:t>
            </a:r>
            <a:r>
              <a:rPr lang="en-US" dirty="0" err="1" smtClean="0"/>
              <a:t>infot</a:t>
            </a:r>
            <a:r>
              <a:rPr lang="en-US" dirty="0" smtClean="0"/>
              <a:t> on </a:t>
            </a:r>
            <a:r>
              <a:rPr lang="en-US" dirty="0" err="1" smtClean="0"/>
              <a:t>siiani</a:t>
            </a:r>
            <a:r>
              <a:rPr lang="en-US" dirty="0" smtClean="0"/>
              <a:t> </a:t>
            </a:r>
            <a:r>
              <a:rPr lang="en-US" dirty="0" err="1" smtClean="0"/>
              <a:t>leidmata</a:t>
            </a:r>
            <a:endParaRPr lang="en-US" dirty="0" smtClean="0"/>
          </a:p>
          <a:p>
            <a:r>
              <a:rPr lang="en-US" dirty="0" err="1" smtClean="0"/>
              <a:t>Väga</a:t>
            </a:r>
            <a:r>
              <a:rPr lang="en-US" dirty="0" smtClean="0"/>
              <a:t> </a:t>
            </a:r>
            <a:r>
              <a:rPr lang="en-US" dirty="0" err="1" smtClean="0"/>
              <a:t>palju</a:t>
            </a:r>
            <a:r>
              <a:rPr lang="en-US" dirty="0" smtClean="0"/>
              <a:t> </a:t>
            </a:r>
            <a:r>
              <a:rPr lang="en-US" dirty="0" err="1" smtClean="0"/>
              <a:t>huvitavaid</a:t>
            </a:r>
            <a:r>
              <a:rPr lang="en-US" dirty="0" smtClean="0"/>
              <a:t> </a:t>
            </a:r>
            <a:r>
              <a:rPr lang="en-US" dirty="0" err="1"/>
              <a:t>statistilisi</a:t>
            </a:r>
            <a:r>
              <a:rPr lang="en-US" dirty="0"/>
              <a:t> </a:t>
            </a:r>
            <a:r>
              <a:rPr lang="en-US" dirty="0" err="1" smtClean="0"/>
              <a:t>meetodeid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-</a:t>
            </a:r>
            <a:r>
              <a:rPr lang="en-US" dirty="0" err="1" smtClean="0"/>
              <a:t>lahendusi</a:t>
            </a:r>
            <a:r>
              <a:rPr lang="en-US" dirty="0" smtClean="0"/>
              <a:t> </a:t>
            </a:r>
            <a:r>
              <a:rPr lang="en-US" dirty="0" err="1" smtClean="0"/>
              <a:t>vajab</a:t>
            </a:r>
            <a:r>
              <a:rPr lang="en-US" dirty="0" smtClean="0"/>
              <a:t> </a:t>
            </a:r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avastamist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implementeerimist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833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Mis</a:t>
            </a:r>
            <a:r>
              <a:rPr lang="en-US" dirty="0" smtClean="0"/>
              <a:t> on </a:t>
            </a:r>
            <a:r>
              <a:rPr lang="en-US" dirty="0" err="1" smtClean="0"/>
              <a:t>ülegenoomne</a:t>
            </a:r>
            <a:r>
              <a:rPr lang="en-US" dirty="0" smtClean="0"/>
              <a:t> </a:t>
            </a:r>
            <a:r>
              <a:rPr lang="en-US" dirty="0" err="1" smtClean="0"/>
              <a:t>uuring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Geeniuuring</a:t>
            </a:r>
            <a:r>
              <a:rPr lang="en-US" dirty="0" smtClean="0"/>
              <a:t>, </a:t>
            </a:r>
            <a:r>
              <a:rPr lang="en-US" dirty="0" err="1" smtClean="0"/>
              <a:t>milles</a:t>
            </a:r>
            <a:r>
              <a:rPr lang="en-US" dirty="0" smtClean="0"/>
              <a:t> </a:t>
            </a:r>
            <a:r>
              <a:rPr lang="en-US" dirty="0" err="1" smtClean="0"/>
              <a:t>kasutatakse</a:t>
            </a:r>
            <a:r>
              <a:rPr lang="en-US" dirty="0" smtClean="0"/>
              <a:t> </a:t>
            </a:r>
            <a:r>
              <a:rPr lang="en-US" dirty="0" err="1" smtClean="0"/>
              <a:t>vähemalt</a:t>
            </a:r>
            <a:r>
              <a:rPr lang="en-US" dirty="0" smtClean="0"/>
              <a:t> 100,000 SNP </a:t>
            </a:r>
            <a:r>
              <a:rPr lang="en-US" dirty="0" err="1" smtClean="0"/>
              <a:t>markerit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Uuritakse</a:t>
            </a:r>
            <a:r>
              <a:rPr lang="en-US" dirty="0" smtClean="0"/>
              <a:t> </a:t>
            </a:r>
            <a:r>
              <a:rPr lang="en-US" dirty="0" err="1" smtClean="0"/>
              <a:t>iga</a:t>
            </a:r>
            <a:r>
              <a:rPr lang="en-US" dirty="0" smtClean="0"/>
              <a:t> </a:t>
            </a:r>
            <a:r>
              <a:rPr lang="en-US" dirty="0" err="1" smtClean="0"/>
              <a:t>üksiku</a:t>
            </a:r>
            <a:r>
              <a:rPr lang="en-US" dirty="0" smtClean="0"/>
              <a:t> </a:t>
            </a:r>
            <a:r>
              <a:rPr lang="en-US" dirty="0" err="1" smtClean="0"/>
              <a:t>markerit</a:t>
            </a:r>
            <a:r>
              <a:rPr lang="en-US" dirty="0" smtClean="0"/>
              <a:t>, et </a:t>
            </a:r>
            <a:r>
              <a:rPr lang="en-US" dirty="0" err="1" smtClean="0"/>
              <a:t>leida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see on </a:t>
            </a:r>
            <a:r>
              <a:rPr lang="en-US" dirty="0" err="1" smtClean="0"/>
              <a:t>seotud</a:t>
            </a:r>
            <a:r>
              <a:rPr lang="en-US" dirty="0" smtClean="0"/>
              <a:t> </a:t>
            </a:r>
            <a:r>
              <a:rPr lang="en-US" dirty="0" err="1" smtClean="0"/>
              <a:t>uuritava</a:t>
            </a:r>
            <a:r>
              <a:rPr lang="en-US" dirty="0" smtClean="0"/>
              <a:t> </a:t>
            </a:r>
            <a:r>
              <a:rPr lang="en-US" dirty="0" err="1" smtClean="0"/>
              <a:t>tunnusega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6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Suur</a:t>
            </a:r>
            <a:r>
              <a:rPr lang="en-US" dirty="0" smtClean="0"/>
              <a:t> </a:t>
            </a:r>
            <a:r>
              <a:rPr lang="en-US" dirty="0" err="1" smtClean="0"/>
              <a:t>tänu</a:t>
            </a:r>
            <a:r>
              <a:rPr lang="en-US" dirty="0" smtClean="0"/>
              <a:t> </a:t>
            </a:r>
            <a:r>
              <a:rPr lang="en-US" dirty="0" err="1" smtClean="0"/>
              <a:t>kuulamast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8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SNP – single nucleotide polymorphism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Ühe</a:t>
            </a:r>
            <a:r>
              <a:rPr lang="en-US" dirty="0" smtClean="0"/>
              <a:t> </a:t>
            </a:r>
            <a:r>
              <a:rPr lang="en-US" dirty="0" err="1" smtClean="0"/>
              <a:t>nukleotiidi</a:t>
            </a:r>
            <a:r>
              <a:rPr lang="en-US" dirty="0" smtClean="0"/>
              <a:t> </a:t>
            </a:r>
            <a:r>
              <a:rPr lang="en-US" dirty="0" err="1" smtClean="0"/>
              <a:t>mutatsioon</a:t>
            </a:r>
            <a:r>
              <a:rPr lang="en-US" dirty="0" smtClean="0"/>
              <a:t> </a:t>
            </a:r>
            <a:r>
              <a:rPr lang="en-US" dirty="0" err="1" smtClean="0"/>
              <a:t>sagedusega</a:t>
            </a:r>
            <a:r>
              <a:rPr lang="en-US" dirty="0" smtClean="0"/>
              <a:t> &gt;1%</a:t>
            </a:r>
          </a:p>
          <a:p>
            <a:r>
              <a:rPr lang="en-US" dirty="0" err="1" smtClean="0"/>
              <a:t>Andmebaasis</a:t>
            </a:r>
            <a:r>
              <a:rPr lang="en-US" dirty="0" smtClean="0"/>
              <a:t> </a:t>
            </a:r>
            <a:r>
              <a:rPr lang="en-US" dirty="0" err="1" smtClean="0"/>
              <a:t>kokku</a:t>
            </a:r>
            <a:r>
              <a:rPr lang="en-US" dirty="0" smtClean="0"/>
              <a:t> &gt; 30 </a:t>
            </a:r>
            <a:r>
              <a:rPr lang="en-US" dirty="0" err="1" smtClean="0"/>
              <a:t>miljoni</a:t>
            </a:r>
            <a:endParaRPr lang="en-US" dirty="0" smtClean="0"/>
          </a:p>
          <a:p>
            <a:r>
              <a:rPr lang="en-US" dirty="0" err="1" smtClean="0"/>
              <a:t>Kõige</a:t>
            </a:r>
            <a:r>
              <a:rPr lang="en-US" dirty="0" smtClean="0"/>
              <a:t> </a:t>
            </a:r>
            <a:r>
              <a:rPr lang="en-US" dirty="0" err="1" smtClean="0"/>
              <a:t>sagedasem</a:t>
            </a:r>
            <a:r>
              <a:rPr lang="en-US" dirty="0" smtClean="0"/>
              <a:t> </a:t>
            </a:r>
            <a:r>
              <a:rPr lang="en-US" dirty="0" err="1" smtClean="0"/>
              <a:t>genoomi</a:t>
            </a:r>
            <a:r>
              <a:rPr lang="en-US" dirty="0" smtClean="0"/>
              <a:t> </a:t>
            </a:r>
            <a:r>
              <a:rPr lang="en-US" dirty="0" err="1" smtClean="0"/>
              <a:t>variatsiooni</a:t>
            </a:r>
            <a:r>
              <a:rPr lang="en-US" dirty="0" smtClean="0"/>
              <a:t> </a:t>
            </a:r>
            <a:r>
              <a:rPr lang="en-US" dirty="0" err="1" smtClean="0"/>
              <a:t>tüüp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393" y="4262479"/>
            <a:ext cx="4727944" cy="211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20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SNP </a:t>
            </a:r>
            <a:r>
              <a:rPr lang="en-US" dirty="0" err="1" smtClean="0"/>
              <a:t>variandid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r</a:t>
            </a:r>
            <a:r>
              <a:rPr lang="en-US" dirty="0" smtClean="0"/>
              <a:t>ef-ref		nt. </a:t>
            </a:r>
            <a:r>
              <a:rPr lang="en-US" dirty="0" err="1"/>
              <a:t>i</a:t>
            </a:r>
            <a:r>
              <a:rPr lang="en-US" dirty="0" err="1" smtClean="0"/>
              <a:t>salt</a:t>
            </a:r>
            <a:r>
              <a:rPr lang="en-US" dirty="0" smtClean="0"/>
              <a:t> A – </a:t>
            </a:r>
            <a:r>
              <a:rPr lang="en-US" dirty="0" err="1" smtClean="0"/>
              <a:t>emalt</a:t>
            </a:r>
            <a:r>
              <a:rPr lang="en-US" dirty="0" smtClean="0"/>
              <a:t> A</a:t>
            </a:r>
          </a:p>
          <a:p>
            <a:r>
              <a:rPr lang="en-US" dirty="0" smtClean="0"/>
              <a:t>ref-</a:t>
            </a:r>
            <a:r>
              <a:rPr lang="en-US" dirty="0" err="1" smtClean="0"/>
              <a:t>mut</a:t>
            </a:r>
            <a:r>
              <a:rPr lang="en-US" dirty="0"/>
              <a:t>		nt. </a:t>
            </a:r>
            <a:r>
              <a:rPr lang="en-US" dirty="0" err="1"/>
              <a:t>isalt</a:t>
            </a:r>
            <a:r>
              <a:rPr lang="en-US" dirty="0"/>
              <a:t> A – </a:t>
            </a:r>
            <a:r>
              <a:rPr lang="en-US" dirty="0" err="1"/>
              <a:t>emalt</a:t>
            </a:r>
            <a:r>
              <a:rPr lang="en-US" dirty="0"/>
              <a:t> </a:t>
            </a:r>
            <a:r>
              <a:rPr lang="en-US" dirty="0" smtClean="0"/>
              <a:t>C</a:t>
            </a:r>
          </a:p>
          <a:p>
            <a:r>
              <a:rPr lang="en-US" dirty="0" err="1"/>
              <a:t>m</a:t>
            </a:r>
            <a:r>
              <a:rPr lang="en-US" dirty="0" err="1" smtClean="0"/>
              <a:t>ut-mut</a:t>
            </a:r>
            <a:r>
              <a:rPr lang="en-US" dirty="0"/>
              <a:t>		nt. </a:t>
            </a:r>
            <a:r>
              <a:rPr lang="en-US" dirty="0" err="1"/>
              <a:t>isalt</a:t>
            </a:r>
            <a:r>
              <a:rPr lang="en-US" dirty="0"/>
              <a:t> </a:t>
            </a:r>
            <a:r>
              <a:rPr lang="en-US" dirty="0" smtClean="0"/>
              <a:t>C </a:t>
            </a:r>
            <a:r>
              <a:rPr lang="en-US" dirty="0"/>
              <a:t>– </a:t>
            </a:r>
            <a:r>
              <a:rPr lang="en-US" dirty="0" err="1"/>
              <a:t>emalt</a:t>
            </a:r>
            <a:r>
              <a:rPr lang="en-US" dirty="0"/>
              <a:t> </a:t>
            </a:r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9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Assotsiatsiooniuuring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Uuritakse</a:t>
            </a:r>
            <a:r>
              <a:rPr lang="en-US" dirty="0" smtClean="0"/>
              <a:t> </a:t>
            </a:r>
            <a:r>
              <a:rPr lang="en-US" dirty="0" err="1" smtClean="0"/>
              <a:t>nende</a:t>
            </a:r>
            <a:r>
              <a:rPr lang="en-US" dirty="0" smtClean="0"/>
              <a:t> </a:t>
            </a:r>
            <a:r>
              <a:rPr lang="en-US" dirty="0" err="1" smtClean="0"/>
              <a:t>kolme</a:t>
            </a:r>
            <a:r>
              <a:rPr lang="en-US" dirty="0" smtClean="0"/>
              <a:t> </a:t>
            </a:r>
            <a:r>
              <a:rPr lang="en-US" dirty="0" err="1" smtClean="0"/>
              <a:t>genotüübi</a:t>
            </a:r>
            <a:r>
              <a:rPr lang="en-US" dirty="0" smtClean="0"/>
              <a:t> (</a:t>
            </a: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kahe</a:t>
            </a:r>
            <a:r>
              <a:rPr lang="en-US" dirty="0" smtClean="0"/>
              <a:t> </a:t>
            </a:r>
            <a:r>
              <a:rPr lang="en-US" dirty="0" err="1" smtClean="0"/>
              <a:t>alleeli</a:t>
            </a:r>
            <a:r>
              <a:rPr lang="en-US" dirty="0" smtClean="0"/>
              <a:t>) </a:t>
            </a:r>
            <a:r>
              <a:rPr lang="en-US" dirty="0" err="1" smtClean="0"/>
              <a:t>sageduste</a:t>
            </a:r>
            <a:r>
              <a:rPr lang="en-US" dirty="0" smtClean="0"/>
              <a:t> </a:t>
            </a:r>
            <a:r>
              <a:rPr lang="en-US" dirty="0" err="1" smtClean="0"/>
              <a:t>erinevust</a:t>
            </a:r>
            <a:r>
              <a:rPr lang="en-US" dirty="0" smtClean="0"/>
              <a:t> </a:t>
            </a:r>
            <a:r>
              <a:rPr lang="en-US" dirty="0" err="1" smtClean="0"/>
              <a:t>haigete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tervete</a:t>
            </a:r>
            <a:r>
              <a:rPr lang="en-US" dirty="0" smtClean="0"/>
              <a:t> </a:t>
            </a:r>
            <a:r>
              <a:rPr lang="en-US" dirty="0" err="1" smtClean="0"/>
              <a:t>inimeste</a:t>
            </a:r>
            <a:r>
              <a:rPr lang="en-US" dirty="0" smtClean="0"/>
              <a:t> </a:t>
            </a:r>
            <a:r>
              <a:rPr lang="en-US" dirty="0" err="1" smtClean="0"/>
              <a:t>vahel</a:t>
            </a:r>
            <a:r>
              <a:rPr lang="en-US" dirty="0" smtClean="0"/>
              <a:t>:</a:t>
            </a:r>
          </a:p>
          <a:p>
            <a:pPr lvl="1"/>
            <a:r>
              <a:rPr lang="en-GB" sz="1600" dirty="0" smtClean="0"/>
              <a:t>T2D ~ </a:t>
            </a:r>
            <a:r>
              <a:rPr lang="en-GB" sz="1600" i="1" dirty="0"/>
              <a:t>β</a:t>
            </a:r>
            <a:r>
              <a:rPr lang="en-GB" sz="1600" dirty="0"/>
              <a:t>0 + </a:t>
            </a:r>
            <a:r>
              <a:rPr lang="en-GB" sz="1600" i="1" dirty="0"/>
              <a:t>β1</a:t>
            </a:r>
            <a:r>
              <a:rPr lang="en-GB" sz="1600" dirty="0" smtClean="0"/>
              <a:t>×</a:t>
            </a:r>
            <a:r>
              <a:rPr lang="en-GB" sz="1600" i="1" dirty="0" smtClean="0"/>
              <a:t>sex </a:t>
            </a:r>
            <a:r>
              <a:rPr lang="en-GB" sz="1600" dirty="0" smtClean="0"/>
              <a:t>+ </a:t>
            </a:r>
            <a:r>
              <a:rPr lang="en-GB" sz="1600" i="1" dirty="0"/>
              <a:t>β1</a:t>
            </a:r>
            <a:r>
              <a:rPr lang="en-GB" sz="1600" dirty="0" smtClean="0"/>
              <a:t>×</a:t>
            </a:r>
            <a:r>
              <a:rPr lang="en-GB" sz="1600" i="1" dirty="0" smtClean="0"/>
              <a:t>age</a:t>
            </a:r>
            <a:r>
              <a:rPr lang="en-GB" sz="1600" dirty="0" smtClean="0"/>
              <a:t> + … + </a:t>
            </a:r>
            <a:r>
              <a:rPr lang="en-GB" sz="1600" b="1" i="1" dirty="0"/>
              <a:t>β2</a:t>
            </a:r>
            <a:r>
              <a:rPr lang="en-GB" sz="1600" b="1" dirty="0"/>
              <a:t>×SNP </a:t>
            </a:r>
            <a:r>
              <a:rPr lang="en-GB" sz="1600" dirty="0"/>
              <a:t>+ </a:t>
            </a:r>
            <a:r>
              <a:rPr lang="en-GB" sz="1600" dirty="0" err="1" smtClean="0"/>
              <a:t>ε</a:t>
            </a:r>
            <a:endParaRPr lang="en-GB" sz="1600" dirty="0" smtClean="0"/>
          </a:p>
          <a:p>
            <a:pPr lvl="1"/>
            <a:endParaRPr lang="en-US" sz="1600" dirty="0"/>
          </a:p>
          <a:p>
            <a:r>
              <a:rPr lang="en-US" dirty="0" err="1" smtClean="0"/>
              <a:t>Uuritakse</a:t>
            </a:r>
            <a:r>
              <a:rPr lang="en-US" dirty="0" smtClean="0"/>
              <a:t> </a:t>
            </a:r>
            <a:r>
              <a:rPr lang="en-US" dirty="0" err="1" smtClean="0"/>
              <a:t>genotüübi</a:t>
            </a:r>
            <a:r>
              <a:rPr lang="en-US" dirty="0" smtClean="0"/>
              <a:t> </a:t>
            </a:r>
            <a:r>
              <a:rPr lang="en-US" dirty="0" err="1" smtClean="0"/>
              <a:t>seost</a:t>
            </a:r>
            <a:r>
              <a:rPr lang="en-US" dirty="0" smtClean="0"/>
              <a:t> </a:t>
            </a:r>
            <a:r>
              <a:rPr lang="en-US" dirty="0" err="1" smtClean="0"/>
              <a:t>kvantitatiivse</a:t>
            </a:r>
            <a:r>
              <a:rPr lang="en-US" dirty="0" smtClean="0"/>
              <a:t> </a:t>
            </a:r>
            <a:r>
              <a:rPr lang="en-US" dirty="0" err="1" smtClean="0"/>
              <a:t>tunnusega</a:t>
            </a:r>
            <a:r>
              <a:rPr lang="en-US" dirty="0" smtClean="0"/>
              <a:t>:</a:t>
            </a:r>
          </a:p>
          <a:p>
            <a:pPr lvl="1"/>
            <a:r>
              <a:rPr lang="en-GB" sz="1600" dirty="0" smtClean="0"/>
              <a:t>BMI ~ </a:t>
            </a:r>
            <a:r>
              <a:rPr lang="en-GB" sz="1600" i="1" dirty="0"/>
              <a:t>β</a:t>
            </a:r>
            <a:r>
              <a:rPr lang="en-GB" sz="1600" dirty="0"/>
              <a:t>0 + </a:t>
            </a:r>
            <a:r>
              <a:rPr lang="en-GB" sz="1600" i="1" dirty="0"/>
              <a:t>β1</a:t>
            </a:r>
            <a:r>
              <a:rPr lang="en-GB" sz="1600" dirty="0"/>
              <a:t>×</a:t>
            </a:r>
            <a:r>
              <a:rPr lang="en-GB" sz="1600" i="1" dirty="0"/>
              <a:t>sex </a:t>
            </a:r>
            <a:r>
              <a:rPr lang="en-GB" sz="1600" dirty="0"/>
              <a:t>+ </a:t>
            </a:r>
            <a:r>
              <a:rPr lang="en-GB" sz="1600" i="1" dirty="0"/>
              <a:t>β1</a:t>
            </a:r>
            <a:r>
              <a:rPr lang="en-GB" sz="1600" dirty="0"/>
              <a:t>×</a:t>
            </a:r>
            <a:r>
              <a:rPr lang="en-GB" sz="1600" i="1" dirty="0"/>
              <a:t>age</a:t>
            </a:r>
            <a:r>
              <a:rPr lang="en-GB" sz="1600" dirty="0"/>
              <a:t> + … + </a:t>
            </a:r>
            <a:r>
              <a:rPr lang="en-GB" sz="1600" b="1" i="1" dirty="0"/>
              <a:t>β2</a:t>
            </a:r>
            <a:r>
              <a:rPr lang="en-GB" sz="1600" b="1" dirty="0"/>
              <a:t>×SNP </a:t>
            </a:r>
            <a:r>
              <a:rPr lang="en-GB" sz="1600" dirty="0"/>
              <a:t>+ </a:t>
            </a:r>
            <a:r>
              <a:rPr lang="en-GB" sz="1600" dirty="0" err="1"/>
              <a:t>ε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96521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Assotsiatsiooniuuringute</a:t>
            </a:r>
            <a:r>
              <a:rPr lang="en-US" dirty="0" smtClean="0"/>
              <a:t> meta-</a:t>
            </a:r>
            <a:r>
              <a:rPr lang="en-US" dirty="0" err="1" smtClean="0"/>
              <a:t>analüüs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Inverse-variance </a:t>
            </a:r>
            <a:r>
              <a:rPr lang="en-US" dirty="0" smtClean="0"/>
              <a:t>weighting (BETA, SE)</a:t>
            </a:r>
          </a:p>
          <a:p>
            <a:r>
              <a:rPr lang="en-US" dirty="0" smtClean="0"/>
              <a:t>Z-score based (p-value, N)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GIANT </a:t>
            </a:r>
            <a:r>
              <a:rPr lang="en-US" dirty="0" err="1" smtClean="0"/>
              <a:t>konsortsium</a:t>
            </a:r>
            <a:endParaRPr lang="en-US" dirty="0"/>
          </a:p>
          <a:p>
            <a:pPr lvl="1"/>
            <a:r>
              <a:rPr lang="en-US" dirty="0" smtClean="0"/>
              <a:t>~330,000 </a:t>
            </a:r>
            <a:r>
              <a:rPr lang="en-US" dirty="0" err="1" smtClean="0"/>
              <a:t>inimest</a:t>
            </a:r>
            <a:endParaRPr lang="en-US" dirty="0" smtClean="0"/>
          </a:p>
          <a:p>
            <a:pPr lvl="1"/>
            <a:r>
              <a:rPr lang="en-US" dirty="0" smtClean="0"/>
              <a:t>&gt;140 </a:t>
            </a:r>
            <a:r>
              <a:rPr lang="en-US" dirty="0" err="1" smtClean="0"/>
              <a:t>kohorti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982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Assotsiatsiooniuuringute</a:t>
            </a:r>
            <a:r>
              <a:rPr lang="en-US" dirty="0" smtClean="0"/>
              <a:t> </a:t>
            </a:r>
            <a:r>
              <a:rPr lang="en-US" dirty="0" err="1" smtClean="0"/>
              <a:t>võidukäik</a:t>
            </a:r>
            <a:r>
              <a:rPr lang="en-US" dirty="0" smtClean="0"/>
              <a:t> </a:t>
            </a:r>
            <a:r>
              <a:rPr lang="en-US" dirty="0" err="1" smtClean="0"/>
              <a:t>geneetikas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17527" y="6488668"/>
            <a:ext cx="7726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/>
              <a:t>Published GWA Reports, 2005-6/</a:t>
            </a:r>
            <a:r>
              <a:rPr lang="en-US" i="1" dirty="0" smtClean="0"/>
              <a:t>2011 Credit</a:t>
            </a:r>
            <a:r>
              <a:rPr lang="en-US" i="1" dirty="0"/>
              <a:t>: Teri </a:t>
            </a:r>
            <a:r>
              <a:rPr lang="en-US" i="1" dirty="0" err="1"/>
              <a:t>Manolio</a:t>
            </a:r>
            <a:endParaRPr lang="en-US" dirty="0"/>
          </a:p>
        </p:txBody>
      </p:sp>
      <p:graphicFrame>
        <p:nvGraphicFramePr>
          <p:cNvPr id="6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499449742"/>
              </p:ext>
            </p:extLst>
          </p:nvPr>
        </p:nvGraphicFramePr>
        <p:xfrm>
          <a:off x="753676" y="2403795"/>
          <a:ext cx="7804412" cy="3709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 rot="16200000">
            <a:off x="-1273379" y="3523184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err="1" smtClean="0">
                <a:solidFill>
                  <a:schemeClr val="accent1"/>
                </a:solidFill>
                <a:ea typeface="ＭＳ Ｐゴシック" pitchFamily="96" charset="-128"/>
              </a:rPr>
              <a:t>Ilmunud</a:t>
            </a:r>
            <a:r>
              <a:rPr lang="fr-FR" sz="2000" dirty="0" smtClean="0">
                <a:solidFill>
                  <a:schemeClr val="accent1"/>
                </a:solidFill>
                <a:ea typeface="ＭＳ Ｐゴシック" pitchFamily="96" charset="-128"/>
              </a:rPr>
              <a:t> </a:t>
            </a:r>
            <a:r>
              <a:rPr lang="fr-FR" sz="2000" dirty="0" err="1" smtClean="0">
                <a:solidFill>
                  <a:schemeClr val="accent1"/>
                </a:solidFill>
                <a:ea typeface="ＭＳ Ｐゴシック" pitchFamily="96" charset="-128"/>
              </a:rPr>
              <a:t>artiklite</a:t>
            </a:r>
            <a:r>
              <a:rPr lang="fr-FR" sz="2000" dirty="0" smtClean="0">
                <a:solidFill>
                  <a:schemeClr val="accent1"/>
                </a:solidFill>
                <a:ea typeface="ＭＳ Ｐゴシック" pitchFamily="96" charset="-128"/>
              </a:rPr>
              <a:t> </a:t>
            </a:r>
            <a:r>
              <a:rPr lang="fr-FR" sz="2000" dirty="0" err="1" smtClean="0">
                <a:solidFill>
                  <a:schemeClr val="accent1"/>
                </a:solidFill>
                <a:ea typeface="ＭＳ Ｐゴシック" pitchFamily="96" charset="-128"/>
              </a:rPr>
              <a:t>arv</a:t>
            </a:r>
            <a:endParaRPr lang="fr-FR" sz="2000" dirty="0">
              <a:solidFill>
                <a:schemeClr val="accent1"/>
              </a:solidFill>
              <a:ea typeface="ＭＳ Ｐゴシック" pitchFamily="96" charset="-128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853086" y="2397768"/>
            <a:ext cx="615598" cy="40011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94C600"/>
                </a:solidFill>
              </a:rPr>
              <a:t>951</a:t>
            </a:r>
            <a:endParaRPr lang="en-US" sz="2000" b="1" dirty="0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79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Leitud</a:t>
            </a:r>
            <a:r>
              <a:rPr lang="en-US" dirty="0" smtClean="0"/>
              <a:t> </a:t>
            </a:r>
            <a:r>
              <a:rPr lang="en-US" dirty="0" err="1" smtClean="0"/>
              <a:t>assotsiatsioonid</a:t>
            </a:r>
            <a:r>
              <a:rPr lang="en-US" dirty="0" smtClean="0"/>
              <a:t> </a:t>
            </a:r>
            <a:r>
              <a:rPr lang="en-US" dirty="0" err="1" smtClean="0"/>
              <a:t>inimese</a:t>
            </a:r>
            <a:r>
              <a:rPr lang="en-US" dirty="0" smtClean="0"/>
              <a:t> </a:t>
            </a:r>
            <a:r>
              <a:rPr lang="en-US" dirty="0" err="1" smtClean="0"/>
              <a:t>genoomis</a:t>
            </a:r>
            <a:endParaRPr lang="en-US" dirty="0"/>
          </a:p>
        </p:txBody>
      </p:sp>
      <p:pic>
        <p:nvPicPr>
          <p:cNvPr id="4" name="Content Placeholder 8" descr="Screen Shot 2012-03-11 at 18.39.0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81" r="-26881"/>
          <a:stretch>
            <a:fillRect/>
          </a:stretch>
        </p:blipFill>
        <p:spPr>
          <a:xfrm>
            <a:off x="-946591" y="2170664"/>
            <a:ext cx="11403595" cy="4308383"/>
          </a:xfrm>
        </p:spPr>
      </p:pic>
      <p:sp>
        <p:nvSpPr>
          <p:cNvPr id="5" name="Rectangle 4"/>
          <p:cNvSpPr/>
          <p:nvPr/>
        </p:nvSpPr>
        <p:spPr>
          <a:xfrm>
            <a:off x="7104939" y="2108991"/>
            <a:ext cx="1436428" cy="166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97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Teist</a:t>
            </a:r>
            <a:r>
              <a:rPr lang="en-US" dirty="0" smtClean="0"/>
              <a:t> </a:t>
            </a:r>
            <a:r>
              <a:rPr lang="en-US" dirty="0" err="1" smtClean="0"/>
              <a:t>tüüpi</a:t>
            </a:r>
            <a:r>
              <a:rPr lang="en-US" dirty="0" smtClean="0"/>
              <a:t> </a:t>
            </a:r>
            <a:r>
              <a:rPr lang="en-US" dirty="0" err="1" smtClean="0"/>
              <a:t>diabeet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490" y="2660807"/>
            <a:ext cx="7553910" cy="38551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0178" y="5338897"/>
            <a:ext cx="8068190" cy="11770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6762" y="5338897"/>
            <a:ext cx="1759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chromosomes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73701" y="3748294"/>
            <a:ext cx="193957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-log10 (P-value)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8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5030</TotalTime>
  <Words>453</Words>
  <Application>Microsoft Macintosh PowerPoint</Application>
  <PresentationFormat>On-screen Show (4:3)</PresentationFormat>
  <Paragraphs>99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Austin</vt:lpstr>
      <vt:lpstr>Ülegenoomsed assotsiatsiooni-uuringud ja nende meta-analüüs</vt:lpstr>
      <vt:lpstr>Mis on ülegenoomne uuring?</vt:lpstr>
      <vt:lpstr>SNP – single nucleotide polymorphism</vt:lpstr>
      <vt:lpstr>SNP variandid</vt:lpstr>
      <vt:lpstr>Assotsiatsiooniuuring</vt:lpstr>
      <vt:lpstr>Assotsiatsiooniuuringute meta-analüüs</vt:lpstr>
      <vt:lpstr>Assotsiatsiooniuuringute võidukäik geneetikas</vt:lpstr>
      <vt:lpstr>Leitud assotsiatsioonid inimese genoomis</vt:lpstr>
      <vt:lpstr>Teist tüüpi diabeet</vt:lpstr>
      <vt:lpstr>Leitud kandidaatgeenid</vt:lpstr>
      <vt:lpstr>“Missing” heritability</vt:lpstr>
      <vt:lpstr>Kust otsida ülejäänud diabeedi pärilikkust?</vt:lpstr>
      <vt:lpstr>Harvade variantide analüüs</vt:lpstr>
      <vt:lpstr>Täpsem fenotüüpide defineerimine</vt:lpstr>
      <vt:lpstr>GxE ja GxG interaktsioonid</vt:lpstr>
      <vt:lpstr>Tunnuse keskmise asemel selle varieeruvuse uurimine</vt:lpstr>
      <vt:lpstr>Fenotüübi heterogeensuse projekt</vt:lpstr>
      <vt:lpstr>Struktueeritud meta-analüüs</vt:lpstr>
      <vt:lpstr>Kokkuvõte</vt:lpstr>
      <vt:lpstr>Suur tänu kuulamast!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Ülegenoomsed assotsiatsiooni-analüüsid</dc:title>
  <dc:creator>Reedik Magi</dc:creator>
  <cp:lastModifiedBy>Reedik Magi</cp:lastModifiedBy>
  <cp:revision>14</cp:revision>
  <dcterms:created xsi:type="dcterms:W3CDTF">2012-09-24T17:00:27Z</dcterms:created>
  <dcterms:modified xsi:type="dcterms:W3CDTF">2012-10-05T07:09:53Z</dcterms:modified>
</cp:coreProperties>
</file>