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9" r:id="rId3"/>
    <p:sldId id="260" r:id="rId4"/>
    <p:sldId id="258" r:id="rId5"/>
    <p:sldId id="261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62" r:id="rId14"/>
    <p:sldId id="265" r:id="rId15"/>
    <p:sldId id="263" r:id="rId16"/>
    <p:sldId id="264" r:id="rId17"/>
    <p:sldId id="273" r:id="rId18"/>
    <p:sldId id="274" r:id="rId19"/>
  </p:sldIdLst>
  <p:sldSz cx="9144000" cy="6858000" type="screen4x3"/>
  <p:notesSz cx="6858000" cy="9144000"/>
  <p:defaultTextStyle>
    <a:defPPr>
      <a:defRPr lang="et-E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10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ss10\ess10\ess10\ess10\surnud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ess10\ess10\ess10\ess10\surnud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://pub.stat.ee/px-web.2001/temp/RV4620104147731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://pub.stat.ee/px-web.2001/temp/RV56201041429284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aa\dok\elutabel\RV045200912221197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t-EE"/>
  <c:chart>
    <c:title>
      <c:tx>
        <c:rich>
          <a:bodyPr/>
          <a:lstStyle/>
          <a:p>
            <a:pPr>
              <a:defRPr sz="2400"/>
            </a:pPr>
            <a:r>
              <a:rPr lang="et-EE" sz="2400"/>
              <a:t>S</a:t>
            </a:r>
            <a:r>
              <a:rPr sz="2400"/>
              <a:t>urmajuhtude arv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koik!$A$38</c:f>
              <c:strCache>
                <c:ptCount val="1"/>
                <c:pt idx="0">
                  <c:v>surmajuhtude arv</c:v>
                </c:pt>
              </c:strCache>
            </c:strRef>
          </c:tx>
          <c:cat>
            <c:strRef>
              <c:f>koik!$B$37:$U$37</c:f>
              <c:strCache>
                <c:ptCount val="2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</c:strCache>
            </c:strRef>
          </c:cat>
          <c:val>
            <c:numRef>
              <c:f>koik!$B$38:$U$38</c:f>
              <c:numCache>
                <c:formatCode>General</c:formatCode>
                <c:ptCount val="20"/>
                <c:pt idx="0">
                  <c:v>13124</c:v>
                </c:pt>
                <c:pt idx="1">
                  <c:v>13654</c:v>
                </c:pt>
                <c:pt idx="2">
                  <c:v>13595</c:v>
                </c:pt>
                <c:pt idx="3">
                  <c:v>13479</c:v>
                </c:pt>
                <c:pt idx="4">
                  <c:v>13937</c:v>
                </c:pt>
                <c:pt idx="5">
                  <c:v>14726</c:v>
                </c:pt>
                <c:pt idx="6">
                  <c:v>14088</c:v>
                </c:pt>
                <c:pt idx="7">
                  <c:v>12880</c:v>
                </c:pt>
                <c:pt idx="8">
                  <c:v>12485</c:v>
                </c:pt>
                <c:pt idx="9">
                  <c:v>12779</c:v>
                </c:pt>
                <c:pt idx="10">
                  <c:v>12042</c:v>
                </c:pt>
                <c:pt idx="11">
                  <c:v>11893</c:v>
                </c:pt>
                <c:pt idx="12">
                  <c:v>12047</c:v>
                </c:pt>
                <c:pt idx="13">
                  <c:v>11858</c:v>
                </c:pt>
                <c:pt idx="14">
                  <c:v>11889</c:v>
                </c:pt>
                <c:pt idx="15">
                  <c:v>11567</c:v>
                </c:pt>
                <c:pt idx="16">
                  <c:v>11298</c:v>
                </c:pt>
                <c:pt idx="17">
                  <c:v>11502</c:v>
                </c:pt>
                <c:pt idx="18">
                  <c:v>11372</c:v>
                </c:pt>
                <c:pt idx="19">
                  <c:v>10983</c:v>
                </c:pt>
              </c:numCache>
            </c:numRef>
          </c:val>
        </c:ser>
        <c:marker val="1"/>
        <c:axId val="65403904"/>
        <c:axId val="76428416"/>
      </c:lineChart>
      <c:catAx>
        <c:axId val="65403904"/>
        <c:scaling>
          <c:orientation val="minMax"/>
        </c:scaling>
        <c:axPos val="b"/>
        <c:tickLblPos val="nextTo"/>
        <c:crossAx val="76428416"/>
        <c:crosses val="autoZero"/>
        <c:auto val="1"/>
        <c:lblAlgn val="ctr"/>
        <c:lblOffset val="100"/>
      </c:catAx>
      <c:valAx>
        <c:axId val="76428416"/>
        <c:scaling>
          <c:orientation val="minMax"/>
        </c:scaling>
        <c:axPos val="l"/>
        <c:majorGridlines/>
        <c:numFmt formatCode="General" sourceLinked="1"/>
        <c:tickLblPos val="nextTo"/>
        <c:crossAx val="6540390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t-EE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Suremuskordaja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koik!$A$56</c:f>
              <c:strCache>
                <c:ptCount val="1"/>
                <c:pt idx="0">
                  <c:v>kordaja</c:v>
                </c:pt>
              </c:strCache>
            </c:strRef>
          </c:tx>
          <c:cat>
            <c:strRef>
              <c:f>koik!$B$55:$U$55</c:f>
              <c:strCache>
                <c:ptCount val="20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</c:strCache>
            </c:strRef>
          </c:cat>
          <c:val>
            <c:numRef>
              <c:f>koik!$B$56:$U$56</c:f>
              <c:numCache>
                <c:formatCode>General</c:formatCode>
                <c:ptCount val="20"/>
                <c:pt idx="0">
                  <c:v>8.3691987467883742</c:v>
                </c:pt>
                <c:pt idx="1">
                  <c:v>8.7013932170683432</c:v>
                </c:pt>
                <c:pt idx="2">
                  <c:v>8.7074092719337681</c:v>
                </c:pt>
                <c:pt idx="3">
                  <c:v>8.7920416987641303</c:v>
                </c:pt>
                <c:pt idx="4">
                  <c:v>9.3278487519141589</c:v>
                </c:pt>
                <c:pt idx="5">
                  <c:v>10.068963442401236</c:v>
                </c:pt>
                <c:pt idx="6">
                  <c:v>9.8062554554604731</c:v>
                </c:pt>
                <c:pt idx="7">
                  <c:v>9.0986539925995729</c:v>
                </c:pt>
                <c:pt idx="8">
                  <c:v>8.9208201295430261</c:v>
                </c:pt>
                <c:pt idx="9">
                  <c:v>9.2190200814338343</c:v>
                </c:pt>
                <c:pt idx="10">
                  <c:v>8.7536546253636462</c:v>
                </c:pt>
                <c:pt idx="11">
                  <c:v>8.6840961946382471</c:v>
                </c:pt>
                <c:pt idx="12">
                  <c:v>8.8314574947163003</c:v>
                </c:pt>
                <c:pt idx="13">
                  <c:v>8.7278197967973945</c:v>
                </c:pt>
                <c:pt idx="14">
                  <c:v>8.7835237082738296</c:v>
                </c:pt>
                <c:pt idx="15">
                  <c:v>8.5726567305768224</c:v>
                </c:pt>
                <c:pt idx="16">
                  <c:v>8.3931544309213972</c:v>
                </c:pt>
                <c:pt idx="17">
                  <c:v>8.5609212033520219</c:v>
                </c:pt>
                <c:pt idx="18">
                  <c:v>8.4759911513395227</c:v>
                </c:pt>
                <c:pt idx="19">
                  <c:v>8.192142018013314</c:v>
                </c:pt>
              </c:numCache>
            </c:numRef>
          </c:val>
        </c:ser>
        <c:marker val="1"/>
        <c:axId val="76730368"/>
        <c:axId val="76986240"/>
      </c:lineChart>
      <c:catAx>
        <c:axId val="76730368"/>
        <c:scaling>
          <c:orientation val="minMax"/>
        </c:scaling>
        <c:axPos val="b"/>
        <c:tickLblPos val="nextTo"/>
        <c:crossAx val="76986240"/>
        <c:crosses val="autoZero"/>
        <c:auto val="1"/>
        <c:lblAlgn val="ctr"/>
        <c:lblOffset val="100"/>
      </c:catAx>
      <c:valAx>
        <c:axId val="76986240"/>
        <c:scaling>
          <c:orientation val="minMax"/>
          <c:min val="6"/>
        </c:scaling>
        <c:axPos val="l"/>
        <c:majorGridlines/>
        <c:numFmt formatCode="General" sourceLinked="1"/>
        <c:tickLblPos val="nextTo"/>
        <c:crossAx val="7673036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/>
      <c:lineChart>
        <c:grouping val="standard"/>
        <c:ser>
          <c:idx val="0"/>
          <c:order val="0"/>
          <c:tx>
            <c:strRef>
              <c:f>[RV4620104147731.xls]RV4620104147731!$B$4:$B$5</c:f>
              <c:strCache>
                <c:ptCount val="1"/>
                <c:pt idx="0">
                  <c:v>Mehed 1991</c:v>
                </c:pt>
              </c:strCache>
            </c:strRef>
          </c:tx>
          <c:cat>
            <c:strRef>
              <c:f>[RV4620104147731.xls]RV4620104147731!$A$6:$A$23</c:f>
              <c:strCache>
                <c:ptCount val="18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 ja vanemad</c:v>
                </c:pt>
              </c:strCache>
            </c:strRef>
          </c:cat>
          <c:val>
            <c:numRef>
              <c:f>[RV4620104147731.xls]RV4620104147731!$B$6:$B$23</c:f>
              <c:numCache>
                <c:formatCode>General</c:formatCode>
                <c:ptCount val="18"/>
                <c:pt idx="0">
                  <c:v>3.32</c:v>
                </c:pt>
                <c:pt idx="1">
                  <c:v>0.60000000000000009</c:v>
                </c:pt>
                <c:pt idx="2">
                  <c:v>0.55000000000000004</c:v>
                </c:pt>
                <c:pt idx="3">
                  <c:v>1.78</c:v>
                </c:pt>
                <c:pt idx="4">
                  <c:v>2.27</c:v>
                </c:pt>
                <c:pt idx="5">
                  <c:v>3.19</c:v>
                </c:pt>
                <c:pt idx="6">
                  <c:v>4.24</c:v>
                </c:pt>
                <c:pt idx="7">
                  <c:v>5.28</c:v>
                </c:pt>
                <c:pt idx="8">
                  <c:v>7.75</c:v>
                </c:pt>
                <c:pt idx="9">
                  <c:v>10.99</c:v>
                </c:pt>
                <c:pt idx="10">
                  <c:v>16.43</c:v>
                </c:pt>
                <c:pt idx="11">
                  <c:v>24.19</c:v>
                </c:pt>
                <c:pt idx="12">
                  <c:v>34.4</c:v>
                </c:pt>
                <c:pt idx="13">
                  <c:v>42.690000000000005</c:v>
                </c:pt>
                <c:pt idx="14">
                  <c:v>66.239999999999995</c:v>
                </c:pt>
                <c:pt idx="15">
                  <c:v>95.22</c:v>
                </c:pt>
                <c:pt idx="16">
                  <c:v>143.05000000000001</c:v>
                </c:pt>
                <c:pt idx="17">
                  <c:v>233</c:v>
                </c:pt>
              </c:numCache>
            </c:numRef>
          </c:val>
        </c:ser>
        <c:ser>
          <c:idx val="1"/>
          <c:order val="1"/>
          <c:tx>
            <c:strRef>
              <c:f>[RV4620104147731.xls]RV4620104147731!$C$4:$C$5</c:f>
              <c:strCache>
                <c:ptCount val="1"/>
                <c:pt idx="0">
                  <c:v>Mehed 2008</c:v>
                </c:pt>
              </c:strCache>
            </c:strRef>
          </c:tx>
          <c:cat>
            <c:strRef>
              <c:f>[RV4620104147731.xls]RV4620104147731!$A$6:$A$23</c:f>
              <c:strCache>
                <c:ptCount val="18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 ja vanemad</c:v>
                </c:pt>
              </c:strCache>
            </c:strRef>
          </c:cat>
          <c:val>
            <c:numRef>
              <c:f>[RV4620104147731.xls]RV4620104147731!$C$6:$C$23</c:f>
              <c:numCache>
                <c:formatCode>General</c:formatCode>
                <c:ptCount val="18"/>
                <c:pt idx="0">
                  <c:v>1.48</c:v>
                </c:pt>
                <c:pt idx="1">
                  <c:v>0.25</c:v>
                </c:pt>
                <c:pt idx="2">
                  <c:v>0.31000000000000005</c:v>
                </c:pt>
                <c:pt idx="3">
                  <c:v>0.83000000000000007</c:v>
                </c:pt>
                <c:pt idx="4">
                  <c:v>1.8800000000000001</c:v>
                </c:pt>
                <c:pt idx="5">
                  <c:v>2.2000000000000002</c:v>
                </c:pt>
                <c:pt idx="6">
                  <c:v>2.74</c:v>
                </c:pt>
                <c:pt idx="7">
                  <c:v>3.05</c:v>
                </c:pt>
                <c:pt idx="8">
                  <c:v>4.9000000000000004</c:v>
                </c:pt>
                <c:pt idx="9">
                  <c:v>8.2399999999999984</c:v>
                </c:pt>
                <c:pt idx="10">
                  <c:v>13.2</c:v>
                </c:pt>
                <c:pt idx="11">
                  <c:v>20.07</c:v>
                </c:pt>
                <c:pt idx="12">
                  <c:v>28.55</c:v>
                </c:pt>
                <c:pt idx="13">
                  <c:v>39.11</c:v>
                </c:pt>
                <c:pt idx="14">
                  <c:v>55.120000000000005</c:v>
                </c:pt>
                <c:pt idx="15">
                  <c:v>78.66</c:v>
                </c:pt>
                <c:pt idx="16">
                  <c:v>115.41000000000001</c:v>
                </c:pt>
                <c:pt idx="17">
                  <c:v>189.49</c:v>
                </c:pt>
              </c:numCache>
            </c:numRef>
          </c:val>
        </c:ser>
        <c:ser>
          <c:idx val="2"/>
          <c:order val="2"/>
          <c:tx>
            <c:strRef>
              <c:f>[RV4620104147731.xls]RV4620104147731!$D$4:$D$5</c:f>
              <c:strCache>
                <c:ptCount val="1"/>
                <c:pt idx="0">
                  <c:v>Naised 1991</c:v>
                </c:pt>
              </c:strCache>
            </c:strRef>
          </c:tx>
          <c:cat>
            <c:strRef>
              <c:f>[RV4620104147731.xls]RV4620104147731!$A$6:$A$23</c:f>
              <c:strCache>
                <c:ptCount val="18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 ja vanemad</c:v>
                </c:pt>
              </c:strCache>
            </c:strRef>
          </c:cat>
          <c:val>
            <c:numRef>
              <c:f>[RV4620104147731.xls]RV4620104147731!$D$6:$D$23</c:f>
              <c:numCache>
                <c:formatCode>General</c:formatCode>
                <c:ptCount val="18"/>
                <c:pt idx="0">
                  <c:v>2.5299999999999998</c:v>
                </c:pt>
                <c:pt idx="1">
                  <c:v>0.26</c:v>
                </c:pt>
                <c:pt idx="2">
                  <c:v>0.22</c:v>
                </c:pt>
                <c:pt idx="3">
                  <c:v>0.56999999999999995</c:v>
                </c:pt>
                <c:pt idx="4">
                  <c:v>0.45</c:v>
                </c:pt>
                <c:pt idx="5">
                  <c:v>0.7400000000000001</c:v>
                </c:pt>
                <c:pt idx="6">
                  <c:v>0.8600000000000001</c:v>
                </c:pt>
                <c:pt idx="7">
                  <c:v>1.45</c:v>
                </c:pt>
                <c:pt idx="8">
                  <c:v>2.5299999999999998</c:v>
                </c:pt>
                <c:pt idx="9">
                  <c:v>3.52</c:v>
                </c:pt>
                <c:pt idx="10">
                  <c:v>5.6199999999999992</c:v>
                </c:pt>
                <c:pt idx="11">
                  <c:v>8.6399999999999988</c:v>
                </c:pt>
                <c:pt idx="12">
                  <c:v>13.88</c:v>
                </c:pt>
                <c:pt idx="13">
                  <c:v>20.260000000000002</c:v>
                </c:pt>
                <c:pt idx="14">
                  <c:v>34.39</c:v>
                </c:pt>
                <c:pt idx="15">
                  <c:v>63.260000000000005</c:v>
                </c:pt>
                <c:pt idx="16">
                  <c:v>103.42</c:v>
                </c:pt>
                <c:pt idx="17">
                  <c:v>207.95000000000002</c:v>
                </c:pt>
              </c:numCache>
            </c:numRef>
          </c:val>
        </c:ser>
        <c:ser>
          <c:idx val="3"/>
          <c:order val="3"/>
          <c:tx>
            <c:strRef>
              <c:f>[RV4620104147731.xls]RV4620104147731!$E$4:$E$5</c:f>
              <c:strCache>
                <c:ptCount val="1"/>
                <c:pt idx="0">
                  <c:v>Naised 2008</c:v>
                </c:pt>
              </c:strCache>
            </c:strRef>
          </c:tx>
          <c:cat>
            <c:strRef>
              <c:f>[RV4620104147731.xls]RV4620104147731!$A$6:$A$23</c:f>
              <c:strCache>
                <c:ptCount val="18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 ja vanemad</c:v>
                </c:pt>
              </c:strCache>
            </c:strRef>
          </c:cat>
          <c:val>
            <c:numRef>
              <c:f>[RV4620104147731.xls]RV4620104147731!$E$6:$E$23</c:f>
              <c:numCache>
                <c:formatCode>General</c:formatCode>
                <c:ptCount val="18"/>
                <c:pt idx="0">
                  <c:v>1.1299999999999997</c:v>
                </c:pt>
                <c:pt idx="1">
                  <c:v>3.0000000000000002E-2</c:v>
                </c:pt>
                <c:pt idx="2">
                  <c:v>0.19</c:v>
                </c:pt>
                <c:pt idx="3">
                  <c:v>0.4</c:v>
                </c:pt>
                <c:pt idx="4">
                  <c:v>0.52</c:v>
                </c:pt>
                <c:pt idx="5">
                  <c:v>0.51</c:v>
                </c:pt>
                <c:pt idx="6">
                  <c:v>0.67000000000000015</c:v>
                </c:pt>
                <c:pt idx="7">
                  <c:v>0.81</c:v>
                </c:pt>
                <c:pt idx="8">
                  <c:v>1.51</c:v>
                </c:pt>
                <c:pt idx="9">
                  <c:v>2.5099999999999998</c:v>
                </c:pt>
                <c:pt idx="10">
                  <c:v>4.38</c:v>
                </c:pt>
                <c:pt idx="11">
                  <c:v>6.29</c:v>
                </c:pt>
                <c:pt idx="12">
                  <c:v>9.76</c:v>
                </c:pt>
                <c:pt idx="13">
                  <c:v>13.219999999999999</c:v>
                </c:pt>
                <c:pt idx="14">
                  <c:v>21.03</c:v>
                </c:pt>
                <c:pt idx="15">
                  <c:v>40.83</c:v>
                </c:pt>
                <c:pt idx="16">
                  <c:v>73.5</c:v>
                </c:pt>
                <c:pt idx="17">
                  <c:v>165.68</c:v>
                </c:pt>
              </c:numCache>
            </c:numRef>
          </c:val>
        </c:ser>
        <c:marker val="1"/>
        <c:axId val="64123648"/>
        <c:axId val="64696704"/>
      </c:lineChart>
      <c:catAx>
        <c:axId val="64123648"/>
        <c:scaling>
          <c:orientation val="minMax"/>
        </c:scaling>
        <c:axPos val="b"/>
        <c:tickLblPos val="nextTo"/>
        <c:crossAx val="64696704"/>
        <c:crosses val="autoZero"/>
        <c:auto val="1"/>
        <c:lblAlgn val="ctr"/>
        <c:lblOffset val="100"/>
      </c:catAx>
      <c:valAx>
        <c:axId val="64696704"/>
        <c:scaling>
          <c:orientation val="minMax"/>
        </c:scaling>
        <c:axPos val="l"/>
        <c:majorGridlines/>
        <c:numFmt formatCode="General" sourceLinked="1"/>
        <c:tickLblPos val="nextTo"/>
        <c:crossAx val="641236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plotArea>
      <c:layout>
        <c:manualLayout>
          <c:layoutTarget val="inner"/>
          <c:xMode val="edge"/>
          <c:yMode val="edge"/>
          <c:x val="5.6905074365704286E-2"/>
          <c:y val="5.1400554097404488E-2"/>
          <c:w val="0.92362265480703798"/>
          <c:h val="0.82586042785479541"/>
        </c:manualLayout>
      </c:layout>
      <c:lineChart>
        <c:grouping val="standard"/>
        <c:ser>
          <c:idx val="0"/>
          <c:order val="0"/>
          <c:tx>
            <c:strRef>
              <c:f>[RV562010414292842.xls]RV562010414292842!$A$23</c:f>
              <c:strCache>
                <c:ptCount val="1"/>
                <c:pt idx="0">
                  <c:v>Mehed</c:v>
                </c:pt>
              </c:strCache>
            </c:strRef>
          </c:tx>
          <c:cat>
            <c:strRef>
              <c:f>[RV562010414292842.xls]RV562010414292842!$B$22:$S$22</c:f>
              <c:strCache>
                <c:ptCount val="18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</c:strCache>
            </c:strRef>
          </c:cat>
          <c:val>
            <c:numRef>
              <c:f>[RV562010414292842.xls]RV562010414292842!$B$23:$S$23</c:f>
              <c:numCache>
                <c:formatCode>General</c:formatCode>
                <c:ptCount val="18"/>
                <c:pt idx="0">
                  <c:v>99</c:v>
                </c:pt>
                <c:pt idx="1">
                  <c:v>143</c:v>
                </c:pt>
                <c:pt idx="2">
                  <c:v>144</c:v>
                </c:pt>
                <c:pt idx="3">
                  <c:v>176</c:v>
                </c:pt>
                <c:pt idx="4">
                  <c:v>127</c:v>
                </c:pt>
                <c:pt idx="5">
                  <c:v>90</c:v>
                </c:pt>
                <c:pt idx="6">
                  <c:v>125</c:v>
                </c:pt>
                <c:pt idx="7">
                  <c:v>91</c:v>
                </c:pt>
                <c:pt idx="8">
                  <c:v>105</c:v>
                </c:pt>
                <c:pt idx="9">
                  <c:v>89</c:v>
                </c:pt>
                <c:pt idx="10">
                  <c:v>93</c:v>
                </c:pt>
                <c:pt idx="11">
                  <c:v>113</c:v>
                </c:pt>
                <c:pt idx="12">
                  <c:v>78</c:v>
                </c:pt>
                <c:pt idx="13">
                  <c:v>88</c:v>
                </c:pt>
                <c:pt idx="14">
                  <c:v>82</c:v>
                </c:pt>
                <c:pt idx="15">
                  <c:v>86</c:v>
                </c:pt>
                <c:pt idx="16">
                  <c:v>104</c:v>
                </c:pt>
                <c:pt idx="17">
                  <c:v>80</c:v>
                </c:pt>
              </c:numCache>
            </c:numRef>
          </c:val>
        </c:ser>
        <c:ser>
          <c:idx val="1"/>
          <c:order val="1"/>
          <c:tx>
            <c:strRef>
              <c:f>[RV562010414292842.xls]RV562010414292842!$A$24</c:f>
              <c:strCache>
                <c:ptCount val="1"/>
                <c:pt idx="0">
                  <c:v>Naised</c:v>
                </c:pt>
              </c:strCache>
            </c:strRef>
          </c:tx>
          <c:cat>
            <c:strRef>
              <c:f>[RV562010414292842.xls]RV562010414292842!$B$22:$S$22</c:f>
              <c:strCache>
                <c:ptCount val="18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</c:strCache>
            </c:strRef>
          </c:cat>
          <c:val>
            <c:numRef>
              <c:f>[RV562010414292842.xls]RV562010414292842!$B$24:$S$24</c:f>
              <c:numCache>
                <c:formatCode>General</c:formatCode>
                <c:ptCount val="18"/>
                <c:pt idx="0">
                  <c:v>14</c:v>
                </c:pt>
                <c:pt idx="1">
                  <c:v>20</c:v>
                </c:pt>
                <c:pt idx="2">
                  <c:v>19</c:v>
                </c:pt>
                <c:pt idx="3">
                  <c:v>51</c:v>
                </c:pt>
                <c:pt idx="4">
                  <c:v>20</c:v>
                </c:pt>
                <c:pt idx="5">
                  <c:v>16</c:v>
                </c:pt>
                <c:pt idx="6">
                  <c:v>13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19</c:v>
                </c:pt>
                <c:pt idx="11">
                  <c:v>18</c:v>
                </c:pt>
                <c:pt idx="12">
                  <c:v>14</c:v>
                </c:pt>
                <c:pt idx="13">
                  <c:v>19</c:v>
                </c:pt>
                <c:pt idx="14">
                  <c:v>13</c:v>
                </c:pt>
                <c:pt idx="15">
                  <c:v>13</c:v>
                </c:pt>
                <c:pt idx="16">
                  <c:v>16</c:v>
                </c:pt>
                <c:pt idx="17">
                  <c:v>15</c:v>
                </c:pt>
              </c:numCache>
            </c:numRef>
          </c:val>
        </c:ser>
        <c:marker val="1"/>
        <c:axId val="49960064"/>
        <c:axId val="49975296"/>
      </c:lineChart>
      <c:catAx>
        <c:axId val="49960064"/>
        <c:scaling>
          <c:orientation val="minMax"/>
        </c:scaling>
        <c:axPos val="b"/>
        <c:tickLblPos val="nextTo"/>
        <c:crossAx val="49975296"/>
        <c:crosses val="autoZero"/>
        <c:auto val="1"/>
        <c:lblAlgn val="ctr"/>
        <c:lblOffset val="100"/>
      </c:catAx>
      <c:valAx>
        <c:axId val="49975296"/>
        <c:scaling>
          <c:orientation val="minMax"/>
        </c:scaling>
        <c:axPos val="l"/>
        <c:majorGridlines/>
        <c:numFmt formatCode="General" sourceLinked="1"/>
        <c:tickLblPos val="nextTo"/>
        <c:crossAx val="49960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386111111111115"/>
          <c:y val="3.6653178769320532E-2"/>
          <c:w val="0.16391666666666671"/>
          <c:h val="0.17206401283172945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t-EE"/>
  <c:chart>
    <c:title>
      <c:tx>
        <c:rich>
          <a:bodyPr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400" dirty="0" err="1"/>
              <a:t>Keskmise</a:t>
            </a:r>
            <a:r>
              <a:rPr lang="en-US" sz="2400" dirty="0"/>
              <a:t> </a:t>
            </a:r>
            <a:r>
              <a:rPr lang="en-US" sz="2400" dirty="0" err="1"/>
              <a:t>oodatava</a:t>
            </a:r>
            <a:r>
              <a:rPr lang="en-US" sz="2400" dirty="0"/>
              <a:t> </a:t>
            </a:r>
            <a:r>
              <a:rPr lang="en-US" sz="2400" dirty="0" err="1"/>
              <a:t>eluea</a:t>
            </a:r>
            <a:r>
              <a:rPr lang="en-US" sz="2400" dirty="0"/>
              <a:t> </a:t>
            </a:r>
            <a:r>
              <a:rPr lang="en-US" sz="2400" dirty="0" err="1"/>
              <a:t>erinevus</a:t>
            </a:r>
            <a:endParaRPr lang="en-US" sz="2400" dirty="0"/>
          </a:p>
        </c:rich>
      </c:tx>
      <c:layout>
        <c:manualLayout>
          <c:xMode val="edge"/>
          <c:yMode val="edge"/>
          <c:x val="0.24885644502770488"/>
          <c:y val="3.800430269893335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3.6870503597122323E-2"/>
          <c:y val="0.16368306885773273"/>
          <c:w val="0.95053956834532349"/>
          <c:h val="0.64961717952912679"/>
        </c:manualLayout>
      </c:layout>
      <c:barChart>
        <c:barDir val="col"/>
        <c:grouping val="clustered"/>
        <c:ser>
          <c:idx val="0"/>
          <c:order val="0"/>
          <c:tx>
            <c:strRef>
              <c:f>Sheet1!$A$40</c:f>
              <c:strCache>
                <c:ptCount val="1"/>
                <c:pt idx="0">
                  <c:v>vahe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Sheet1!$B$39:$T$39</c:f>
              <c:strCache>
                <c:ptCount val="1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</c:strCache>
            </c:strRef>
          </c:cat>
          <c:val>
            <c:numRef>
              <c:f>Sheet1!$B$40:$T$40</c:f>
              <c:numCache>
                <c:formatCode>General</c:formatCode>
                <c:ptCount val="19"/>
                <c:pt idx="0">
                  <c:v>9.1300000000000097</c:v>
                </c:pt>
                <c:pt idx="1">
                  <c:v>10.14</c:v>
                </c:pt>
                <c:pt idx="2">
                  <c:v>10.47</c:v>
                </c:pt>
                <c:pt idx="3">
                  <c:v>11.23</c:v>
                </c:pt>
                <c:pt idx="4">
                  <c:v>11.53</c:v>
                </c:pt>
                <c:pt idx="5">
                  <c:v>12.24</c:v>
                </c:pt>
                <c:pt idx="6">
                  <c:v>12.8</c:v>
                </c:pt>
                <c:pt idx="7">
                  <c:v>11.25</c:v>
                </c:pt>
                <c:pt idx="8">
                  <c:v>11.45</c:v>
                </c:pt>
                <c:pt idx="9">
                  <c:v>11.53</c:v>
                </c:pt>
                <c:pt idx="10">
                  <c:v>11.13</c:v>
                </c:pt>
                <c:pt idx="11">
                  <c:v>10.86</c:v>
                </c:pt>
                <c:pt idx="12">
                  <c:v>11.59</c:v>
                </c:pt>
                <c:pt idx="13">
                  <c:v>11.82</c:v>
                </c:pt>
                <c:pt idx="14">
                  <c:v>10.86</c:v>
                </c:pt>
                <c:pt idx="15">
                  <c:v>11.53</c:v>
                </c:pt>
                <c:pt idx="16">
                  <c:v>10.87</c:v>
                </c:pt>
                <c:pt idx="17">
                  <c:v>11.09</c:v>
                </c:pt>
                <c:pt idx="18">
                  <c:v>11.6</c:v>
                </c:pt>
              </c:numCache>
            </c:numRef>
          </c:val>
        </c:ser>
        <c:axId val="84455808"/>
        <c:axId val="84457344"/>
      </c:barChart>
      <c:catAx>
        <c:axId val="8445580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t-EE"/>
          </a:p>
        </c:txPr>
        <c:crossAx val="84457344"/>
        <c:crosses val="autoZero"/>
        <c:auto val="1"/>
        <c:lblAlgn val="ctr"/>
        <c:lblOffset val="100"/>
        <c:tickLblSkip val="1"/>
        <c:tickMarkSkip val="1"/>
      </c:catAx>
      <c:valAx>
        <c:axId val="8445734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t-EE"/>
          </a:p>
        </c:txPr>
        <c:crossAx val="8445580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t-EE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9A23B-93C6-4975-92CC-8EFB1525D486}" type="datetimeFigureOut">
              <a:rPr lang="et-EE" smtClean="0"/>
              <a:t>14.04.2010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DD099-011E-4C15-B39C-4DA933140BD3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514F4D-A1F0-48E8-8798-4848D2CCF12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D0EBBA-4374-43F2-8490-F0DCBDF0442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4A9F9-A110-487B-A659-5DDC4874719F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316B92-41DE-4FD1-AA9E-0EBE925C57A4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7A5848-8C50-4800-A633-4C9274F0A1D9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0E772-71C1-44A1-8095-07D790B71DC3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DF07E8-A3B7-4281-855C-EBE1FBF4EB7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7DA18F-0040-4728-883F-8A3C3BFC7E03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B29B87-6DA5-4509-AE8E-97C5BD61496B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FA07A-6C5D-46DE-82A5-8387675F014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33644F-1450-479C-A119-4C45C9475E02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89FD091-6C1C-41BB-9783-7ADE3BEBA50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6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Suremuse dünaamika taasiseseisvunud Eestis</a:t>
            </a:r>
            <a:endParaRPr lang="et-EE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et-EE" dirty="0" smtClean="0"/>
          </a:p>
          <a:p>
            <a:pPr algn="ctr"/>
            <a:r>
              <a:rPr lang="et-EE" dirty="0" smtClean="0"/>
              <a:t>Mare Vähi</a:t>
            </a:r>
          </a:p>
          <a:p>
            <a:pPr algn="ctr"/>
            <a:r>
              <a:rPr lang="et-EE" smtClean="0"/>
              <a:t>TÜ MSI</a:t>
            </a:r>
            <a:endParaRPr lang="et-E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745"/>
          </a:xfrm>
        </p:spPr>
        <p:txBody>
          <a:bodyPr/>
          <a:lstStyle/>
          <a:p>
            <a:pPr>
              <a:buNone/>
            </a:pPr>
            <a:endParaRPr lang="et-E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Surmapõhjused mehed 20-49</a:t>
            </a:r>
            <a:br>
              <a:rPr lang="et-EE" dirty="0" smtClean="0"/>
            </a:br>
            <a:endParaRPr lang="et-EE" dirty="0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357290" y="1142984"/>
          <a:ext cx="6715172" cy="4857784"/>
        </p:xfrm>
        <a:graphic>
          <a:graphicData uri="http://schemas.openxmlformats.org/presentationml/2006/ole">
            <p:oleObj spid="_x0000_s19460" name="Worksheet" r:id="rId3" imgW="6010275" imgH="9048902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t-E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/>
          </a:bodyPr>
          <a:lstStyle/>
          <a:p>
            <a:r>
              <a:rPr lang="et-EE" dirty="0" smtClean="0"/>
              <a:t>Surmapõhjused naised 20-49</a:t>
            </a:r>
            <a:endParaRPr lang="et-EE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214414" y="1142984"/>
          <a:ext cx="6786610" cy="4929222"/>
        </p:xfrm>
        <a:graphic>
          <a:graphicData uri="http://schemas.openxmlformats.org/presentationml/2006/ole">
            <p:oleObj spid="_x0000_s21506" name="Worksheet" r:id="rId3" imgW="5057775" imgH="10991901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/>
          <a:lstStyle/>
          <a:p>
            <a:pPr>
              <a:buNone/>
            </a:pPr>
            <a:endParaRPr lang="et-E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Surmapõhjused naised </a:t>
            </a:r>
            <a:r>
              <a:rPr lang="et-EE" dirty="0" smtClean="0"/>
              <a:t>50-64</a:t>
            </a:r>
            <a:endParaRPr lang="et-EE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142976" y="1142984"/>
          <a:ext cx="6715172" cy="5000660"/>
        </p:xfrm>
        <a:graphic>
          <a:graphicData uri="http://schemas.openxmlformats.org/presentationml/2006/ole">
            <p:oleObj spid="_x0000_s22530" name="Worksheet" r:id="rId3" imgW="5172075" imgH="8477098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Object 3"/>
          <p:cNvGraphicFramePr>
            <a:graphicFrameLocks noChangeAspect="1"/>
          </p:cNvGraphicFramePr>
          <p:nvPr>
            <p:ph idx="1"/>
          </p:nvPr>
        </p:nvGraphicFramePr>
        <p:xfrm>
          <a:off x="519113" y="836613"/>
          <a:ext cx="8105775" cy="4521200"/>
        </p:xfrm>
        <a:graphic>
          <a:graphicData uri="http://schemas.openxmlformats.org/presentationml/2006/ole">
            <p:oleObj spid="_x0000_s11267" name="Chart" r:id="rId3" imgW="5362651" imgH="2991002" progId="Excel.Char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5340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20" name="Object 8"/>
          <p:cNvGraphicFramePr>
            <a:graphicFrameLocks noChangeAspect="1"/>
          </p:cNvGraphicFramePr>
          <p:nvPr>
            <p:ph idx="1"/>
          </p:nvPr>
        </p:nvGraphicFramePr>
        <p:xfrm>
          <a:off x="468313" y="1333500"/>
          <a:ext cx="8207375" cy="3903663"/>
        </p:xfrm>
        <a:graphic>
          <a:graphicData uri="http://schemas.openxmlformats.org/presentationml/2006/ole">
            <p:oleObj spid="_x0000_s13320" name="Chart" r:id="rId3" imgW="4886249" imgH="2324100" progId="Excel.Char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ChangeAspect="1"/>
          </p:cNvGraphicFramePr>
          <p:nvPr>
            <p:ph idx="1"/>
          </p:nvPr>
        </p:nvGraphicFramePr>
        <p:xfrm>
          <a:off x="468313" y="1260475"/>
          <a:ext cx="8207375" cy="3903663"/>
        </p:xfrm>
        <a:graphic>
          <a:graphicData uri="http://schemas.openxmlformats.org/presentationml/2006/ole">
            <p:oleObj spid="_x0000_s15363" name="Chart" r:id="rId3" imgW="4886249" imgH="2324100" progId="Excel.Char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Aastaks 2050</a:t>
            </a:r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r>
              <a:rPr lang="et-EE" dirty="0" smtClean="0"/>
              <a:t>Keskmine oodatav eluiga sünnil</a:t>
            </a:r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r>
              <a:rPr lang="et-EE" dirty="0" smtClean="0"/>
              <a:t>meestel 78 aastat   </a:t>
            </a:r>
          </a:p>
          <a:p>
            <a:pPr>
              <a:buNone/>
            </a:pPr>
            <a:r>
              <a:rPr lang="et-EE" dirty="0" smtClean="0"/>
              <a:t>n</a:t>
            </a:r>
            <a:r>
              <a:rPr lang="et-EE" dirty="0" smtClean="0"/>
              <a:t>aistel   82 aastat </a:t>
            </a:r>
            <a:endParaRPr lang="et-E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Prognoos </a:t>
            </a:r>
            <a:endParaRPr lang="et-E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>
              <a:buNone/>
            </a:pPr>
            <a:endParaRPr lang="et-EE" dirty="0" smtClean="0"/>
          </a:p>
          <a:p>
            <a:pPr algn="ctr">
              <a:buNone/>
            </a:pPr>
            <a:r>
              <a:rPr lang="et-EE" dirty="0" smtClean="0"/>
              <a:t>Tänan kuulamast!</a:t>
            </a:r>
            <a:endParaRPr lang="et-E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5078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5221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8" name="Object 4"/>
          <p:cNvGraphicFramePr>
            <a:graphicFrameLocks noChangeAspect="1"/>
          </p:cNvGraphicFramePr>
          <p:nvPr>
            <p:ph idx="1"/>
          </p:nvPr>
        </p:nvGraphicFramePr>
        <p:xfrm>
          <a:off x="1055688" y="333375"/>
          <a:ext cx="7104062" cy="5975350"/>
        </p:xfrm>
        <a:graphic>
          <a:graphicData uri="http://schemas.openxmlformats.org/presentationml/2006/ole">
            <p:oleObj spid="_x0000_s6148" name="Bitmap Image" r:id="rId3" imgW="6125430" imgH="5152381" progId="Paint.Picture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>
            <a:normAutofit fontScale="90000"/>
          </a:bodyPr>
          <a:lstStyle/>
          <a:p>
            <a:endParaRPr lang="et-EE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>
            <a:normAutofit fontScale="90000"/>
          </a:bodyPr>
          <a:lstStyle/>
          <a:p>
            <a:r>
              <a:rPr lang="et-EE" sz="4000" dirty="0" smtClean="0"/>
              <a:t>Suremuse vanuskordajad</a:t>
            </a:r>
            <a:endParaRPr lang="et-EE" sz="4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908050"/>
          <a:ext cx="8229600" cy="521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t-E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Surmapõhjused 20-24</a:t>
            </a:r>
            <a:endParaRPr lang="et-EE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095375" y="1066800"/>
          <a:ext cx="6953250" cy="4724400"/>
        </p:xfrm>
        <a:graphic>
          <a:graphicData uri="http://schemas.openxmlformats.org/presentationml/2006/ole">
            <p:oleObj spid="_x0000_s17410" name="Worksheet" r:id="rId3" imgW="6953250" imgH="472440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fi-FI" sz="2800" b="0" dirty="0" err="1" smtClean="0"/>
              <a:t>Õnnetusjuhtumid</a:t>
            </a:r>
            <a:r>
              <a:rPr lang="fi-FI" sz="2800" b="0" dirty="0" smtClean="0"/>
              <a:t>, </a:t>
            </a:r>
            <a:r>
              <a:rPr lang="fi-FI" sz="2800" b="0" dirty="0" err="1" smtClean="0"/>
              <a:t>mürgistused</a:t>
            </a:r>
            <a:r>
              <a:rPr lang="fi-FI" sz="2800" b="0" dirty="0" smtClean="0"/>
              <a:t> ja </a:t>
            </a:r>
            <a:r>
              <a:rPr lang="fi-FI" sz="2800" b="0" dirty="0" err="1" smtClean="0"/>
              <a:t>traumad</a:t>
            </a:r>
            <a:endParaRPr lang="et-EE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4883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t-E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dirty="0" smtClean="0"/>
              <a:t>Surmapõhjused 20-24 mehed 2008</a:t>
            </a:r>
            <a:endParaRPr lang="et-EE" sz="3600" dirty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785786" y="1643050"/>
          <a:ext cx="7572427" cy="3857652"/>
        </p:xfrm>
        <a:graphic>
          <a:graphicData uri="http://schemas.openxmlformats.org/presentationml/2006/ole">
            <p:oleObj spid="_x0000_s18435" name="Worksheet" r:id="rId3" imgW="3990975" imgH="1809699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t-E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 smtClean="0"/>
              <a:t>ESS 22. konverents 14. apr. 2010</a:t>
            </a:r>
            <a:endParaRPr lang="et-E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 smtClean="0"/>
              <a:t>Surmapõhjused mehed 50-49</a:t>
            </a:r>
            <a:endParaRPr lang="et-EE" sz="4000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500034" y="1357298"/>
          <a:ext cx="8215370" cy="5143536"/>
        </p:xfrm>
        <a:graphic>
          <a:graphicData uri="http://schemas.openxmlformats.org/presentationml/2006/ole">
            <p:oleObj spid="_x0000_s20482" name="Worksheet" r:id="rId3" imgW="6153150" imgH="4990998" progId="Excel.Sheet.12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240</TotalTime>
  <Words>216</Words>
  <Application>Microsoft Office PowerPoint</Application>
  <PresentationFormat>On-screen Show (4:3)</PresentationFormat>
  <Paragraphs>44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Concourse</vt:lpstr>
      <vt:lpstr>Bitmap Image</vt:lpstr>
      <vt:lpstr>Microsoft Excel Chart</vt:lpstr>
      <vt:lpstr>Microsoft Office Excel Worksheet</vt:lpstr>
      <vt:lpstr>Suremuse dünaamika taasiseseisvunud Eestis</vt:lpstr>
      <vt:lpstr>Slide 2</vt:lpstr>
      <vt:lpstr>Slide 3</vt:lpstr>
      <vt:lpstr>Slide 4</vt:lpstr>
      <vt:lpstr>Suremuse vanuskordajad</vt:lpstr>
      <vt:lpstr>Surmapõhjused 20-24</vt:lpstr>
      <vt:lpstr>Õnnetusjuhtumid, mürgistused ja traumad</vt:lpstr>
      <vt:lpstr>Surmapõhjused 20-24 mehed 2008</vt:lpstr>
      <vt:lpstr>Surmapõhjused mehed 50-49</vt:lpstr>
      <vt:lpstr> Surmapõhjused mehed 20-49 </vt:lpstr>
      <vt:lpstr>Surmapõhjused naised 20-49</vt:lpstr>
      <vt:lpstr>Surmapõhjused naised 50-64</vt:lpstr>
      <vt:lpstr>Slide 13</vt:lpstr>
      <vt:lpstr>Slide 14</vt:lpstr>
      <vt:lpstr>Slide 15</vt:lpstr>
      <vt:lpstr>Slide 16</vt:lpstr>
      <vt:lpstr>Prognoos 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Sony Customer</dc:creator>
  <cp:lastModifiedBy>marev</cp:lastModifiedBy>
  <cp:revision>26</cp:revision>
  <dcterms:created xsi:type="dcterms:W3CDTF">2007-04-13T14:04:10Z</dcterms:created>
  <dcterms:modified xsi:type="dcterms:W3CDTF">2010-04-14T07:47:42Z</dcterms:modified>
</cp:coreProperties>
</file>